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49"/>
  </p:notesMasterIdLst>
  <p:handoutMasterIdLst>
    <p:handoutMasterId r:id="rId50"/>
  </p:handoutMasterIdLst>
  <p:sldIdLst>
    <p:sldId id="256" r:id="rId3"/>
    <p:sldId id="4398" r:id="rId4"/>
    <p:sldId id="756" r:id="rId5"/>
    <p:sldId id="759" r:id="rId6"/>
    <p:sldId id="801" r:id="rId7"/>
    <p:sldId id="804" r:id="rId8"/>
    <p:sldId id="802" r:id="rId9"/>
    <p:sldId id="758" r:id="rId10"/>
    <p:sldId id="4339" r:id="rId11"/>
    <p:sldId id="4341" r:id="rId12"/>
    <p:sldId id="4399" r:id="rId13"/>
    <p:sldId id="791" r:id="rId14"/>
    <p:sldId id="798" r:id="rId15"/>
    <p:sldId id="799" r:id="rId16"/>
    <p:sldId id="789" r:id="rId17"/>
    <p:sldId id="792" r:id="rId18"/>
    <p:sldId id="794" r:id="rId19"/>
    <p:sldId id="768" r:id="rId20"/>
    <p:sldId id="788" r:id="rId21"/>
    <p:sldId id="769" r:id="rId22"/>
    <p:sldId id="4400" r:id="rId23"/>
    <p:sldId id="699" r:id="rId24"/>
    <p:sldId id="482" r:id="rId25"/>
    <p:sldId id="4395" r:id="rId26"/>
    <p:sldId id="3822" r:id="rId27"/>
    <p:sldId id="1193" r:id="rId28"/>
    <p:sldId id="3821" r:id="rId29"/>
    <p:sldId id="783" r:id="rId30"/>
    <p:sldId id="4403" r:id="rId31"/>
    <p:sldId id="647" r:id="rId32"/>
    <p:sldId id="4406" r:id="rId33"/>
    <p:sldId id="806" r:id="rId34"/>
    <p:sldId id="787" r:id="rId35"/>
    <p:sldId id="648" r:id="rId36"/>
    <p:sldId id="775" r:id="rId37"/>
    <p:sldId id="4401" r:id="rId38"/>
    <p:sldId id="487" r:id="rId39"/>
    <p:sldId id="4409" r:id="rId40"/>
    <p:sldId id="4410" r:id="rId41"/>
    <p:sldId id="4407" r:id="rId42"/>
    <p:sldId id="446" r:id="rId43"/>
    <p:sldId id="4402" r:id="rId44"/>
    <p:sldId id="4411" r:id="rId45"/>
    <p:sldId id="4405" r:id="rId46"/>
    <p:sldId id="807" r:id="rId47"/>
    <p:sldId id="600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ou xiaorong" initials="zx" lastIdx="2" clrIdx="0">
    <p:extLst>
      <p:ext uri="{19B8F6BF-5375-455C-9EA6-DF929625EA0E}">
        <p15:presenceInfo xmlns:p15="http://schemas.microsoft.com/office/powerpoint/2012/main" userId="d563c460d0eff0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66"/>
    <a:srgbClr val="99CC66"/>
    <a:srgbClr val="993300"/>
    <a:srgbClr val="FF9900"/>
    <a:srgbClr val="CCCC00"/>
    <a:srgbClr val="000066"/>
    <a:srgbClr val="9900FF"/>
    <a:srgbClr val="003366"/>
    <a:srgbClr val="065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81519" autoAdjust="0"/>
  </p:normalViewPr>
  <p:slideViewPr>
    <p:cSldViewPr snapToGrid="0">
      <p:cViewPr varScale="1">
        <p:scale>
          <a:sx n="87" d="100"/>
          <a:sy n="87" d="100"/>
        </p:scale>
        <p:origin x="264" y="5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13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image" Target="../media/image1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8DBDBD-1DF4-42D4-A8C0-9BF321A974AC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mc:AlternateContent xmlns:mc="http://schemas.openxmlformats.org/markup-compatibility/2006" xmlns:a14="http://schemas.microsoft.com/office/drawing/2010/main">
      <mc:Choice Requires="a14">
        <dgm:pt modelId="{5D6176BA-4FA3-4553-8BAD-A058713E6513}">
          <dgm:prSet phldrT="[文本]"/>
          <dgm:spPr/>
          <dgm:t>
            <a:bodyPr/>
            <a:lstStyle/>
            <a:p>
              <a:r>
                <a:rPr kumimoji="1" lang="en-US" altLang="zh-CN" dirty="0" err="1">
                  <a:latin typeface="Ebrima" charset="0"/>
                  <a:ea typeface="Ebrima" charset="0"/>
                  <a:cs typeface="Ebrima" charset="0"/>
                </a:rPr>
                <a:t>pQCD</a:t>
              </a:r>
              <a:r>
                <a:rPr kumimoji="1" lang="en-US" altLang="zh-CN" dirty="0">
                  <a:latin typeface="Ebrima" charset="0"/>
                  <a:ea typeface="Ebrima" charset="0"/>
                  <a:cs typeface="Ebrima" charset="0"/>
                </a:rPr>
                <a:t> predicts continuous transition at high q</a:t>
              </a:r>
              <a:r>
                <a:rPr kumimoji="1" lang="en-US" altLang="zh-CN" baseline="30000" dirty="0">
                  <a:latin typeface="Ebrima" charset="0"/>
                  <a:ea typeface="Ebrima" charset="0"/>
                  <a:cs typeface="Ebrima" charset="0"/>
                </a:rPr>
                <a:t>2</a:t>
              </a:r>
              <a:r>
                <a:rPr kumimoji="1" lang="en-US" altLang="zh-CN" dirty="0">
                  <a:latin typeface="Ebrima" charset="0"/>
                  <a:ea typeface="Ebrima" charset="0"/>
                  <a:cs typeface="Ebrima" charset="0"/>
                </a:rPr>
                <a:t>, with </a:t>
              </a:r>
              <a:r>
                <a:rPr lang="en-US" altLang="zh-CN" dirty="0"/>
                <a:t>the scaling behavior: 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altLang="zh-CN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𝑭</m:t>
                      </m:r>
                    </m:e>
                    <m:sub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  <m:r>
                    <a:rPr lang="en-US" altLang="zh-CN" b="1" i="1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∝</m:t>
                  </m:r>
                  <m:sSup>
                    <m:sSupPr>
                      <m:ctrlP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</m:sup>
                  </m:sSup>
                  <m:r>
                    <a:rPr lang="en-US" altLang="zh-CN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n-US" altLang="zh-CN" b="1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b="1" i="1">
                          <a:latin typeface="Cambria Math" panose="02040503050406030204" pitchFamily="18" charset="0"/>
                        </a:rPr>
                        <m:t>𝑭</m:t>
                      </m:r>
                    </m:e>
                    <m:sub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n-US" altLang="zh-CN" b="1" i="1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∝</m:t>
                  </m:r>
                  <m:sSup>
                    <m:sSupPr>
                      <m:ctrlPr>
                        <a:rPr lang="en-US" altLang="zh-CN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sup>
                  </m:sSup>
                </m:oMath>
              </a14:m>
              <a:endParaRPr lang="zh-CN" altLang="en-US" b="1" dirty="0"/>
            </a:p>
          </dgm:t>
        </dgm:pt>
      </mc:Choice>
      <mc:Fallback xmlns="">
        <dgm:pt modelId="{5D6176BA-4FA3-4553-8BAD-A058713E6513}">
          <dgm:prSet phldrT="[文本]"/>
          <dgm:spPr/>
          <dgm:t>
            <a:bodyPr/>
            <a:lstStyle/>
            <a:p>
              <a:r>
                <a:rPr kumimoji="1" lang="en-US" altLang="zh-CN" dirty="0" err="1">
                  <a:latin typeface="Ebrima" charset="0"/>
                  <a:ea typeface="Ebrima" charset="0"/>
                  <a:cs typeface="Ebrima" charset="0"/>
                </a:rPr>
                <a:t>pQCD</a:t>
              </a:r>
              <a:r>
                <a:rPr kumimoji="1" lang="en-US" altLang="zh-CN" dirty="0">
                  <a:latin typeface="Ebrima" charset="0"/>
                  <a:ea typeface="Ebrima" charset="0"/>
                  <a:cs typeface="Ebrima" charset="0"/>
                </a:rPr>
                <a:t> predicts continuous transition at high q</a:t>
              </a:r>
              <a:r>
                <a:rPr kumimoji="1" lang="en-US" altLang="zh-CN" baseline="30000" dirty="0">
                  <a:latin typeface="Ebrima" charset="0"/>
                  <a:ea typeface="Ebrima" charset="0"/>
                  <a:cs typeface="Ebrima" charset="0"/>
                </a:rPr>
                <a:t>2</a:t>
              </a:r>
              <a:r>
                <a:rPr kumimoji="1" lang="en-US" altLang="zh-CN" dirty="0">
                  <a:latin typeface="Ebrima" charset="0"/>
                  <a:ea typeface="Ebrima" charset="0"/>
                  <a:cs typeface="Ebrima" charset="0"/>
                </a:rPr>
                <a:t>, with </a:t>
              </a:r>
              <a:r>
                <a:rPr lang="en-US" altLang="zh-CN" dirty="0"/>
                <a:t>the scaling behavior:  </a:t>
              </a:r>
              <a:r>
                <a:rPr lang="en-US" altLang="zh-CN" b="1" i="0">
                  <a:latin typeface="Cambria Math" panose="02040503050406030204" pitchFamily="18" charset="0"/>
                </a:rPr>
                <a:t>𝑭_𝟏</a:t>
              </a:r>
              <a:r>
                <a:rPr lang="en-US" altLang="zh-CN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∝𝒒^(−𝟒), </a:t>
              </a:r>
              <a:r>
                <a:rPr lang="en-US" altLang="zh-CN" b="1" i="0">
                  <a:latin typeface="Cambria Math" panose="02040503050406030204" pitchFamily="18" charset="0"/>
                </a:rPr>
                <a:t>𝑭_𝟐</a:t>
              </a:r>
              <a:r>
                <a:rPr lang="en-US" altLang="zh-CN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∝𝒒^(−𝟔)</a:t>
              </a:r>
              <a:endParaRPr lang="zh-CN" altLang="en-US" b="1" dirty="0"/>
            </a:p>
          </dgm:t>
        </dgm:pt>
      </mc:Fallback>
    </mc:AlternateContent>
    <dgm:pt modelId="{FE0101CF-ACE4-4125-85D0-0C0DD282B746}" type="parTrans" cxnId="{2C28ED39-1E0E-4F31-9E0D-B041824292A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73C030F8-3478-43DC-9654-05DB4C9A1945}" type="sibTrans" cxnId="{2C28ED39-1E0E-4F31-9E0D-B041824292A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4442F25-DB59-41D4-96AD-B75ACC3B1333}">
          <dgm:prSet phldrT="[文本]" custT="1"/>
          <dgm:spPr/>
          <dgm:t>
            <a:bodyPr/>
            <a:lstStyle/>
            <a:p>
              <a:r>
                <a:rPr lang="en-US" altLang="zh-CN" sz="2000" dirty="0"/>
                <a:t>Modified scaling expression in nonperturbative region: </a:t>
              </a:r>
              <a14:m>
                <m:oMath xmlns:m="http://schemas.openxmlformats.org/officeDocument/2006/math">
                  <m:f>
                    <m:fPr>
                      <m:ctrlPr>
                        <a:rPr lang="en-US" altLang="zh-CN" sz="2000" b="1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sSup>
                        <m:sSup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num>
                    <m:den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den>
                  </m:f>
                  <m:r>
                    <a:rPr lang="en-US" altLang="zh-CN" sz="2000" b="1" i="1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∝</m:t>
                  </m:r>
                  <m:r>
                    <a:rPr lang="en-US" altLang="zh-CN" sz="2000" b="1" i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𝐥𝐧</m:t>
                  </m:r>
                  <m:r>
                    <a:rPr lang="en-US" altLang="zh-CN" sz="2000" b="1" i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(</m:t>
                  </m:r>
                  <m:f>
                    <m:fPr>
                      <m:ctrlPr>
                        <a:rPr lang="en-US" altLang="zh-CN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fPr>
                    <m:num>
                      <m:sSup>
                        <m:sSup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num>
                    <m:den>
                      <m:sSup>
                        <m:sSup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𝜦</m:t>
                          </m:r>
                        </m:e>
                        <m:sup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den>
                  </m:f>
                  <m:r>
                    <a:rPr lang="en-US" altLang="zh-CN" sz="20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)</m:t>
                  </m:r>
                </m:oMath>
              </a14:m>
              <a:r>
                <a:rPr lang="en-US" altLang="zh-CN" sz="2000" dirty="0"/>
                <a:t>, with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l-GR" altLang="zh-CN" sz="2000" i="1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Λ</m:t>
                  </m:r>
                  <m:r>
                    <a:rPr lang="el-GR" altLang="zh-CN" sz="200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≈</m:t>
                  </m:r>
                  <m:r>
                    <a:rPr lang="en-US" altLang="zh-CN" sz="2000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0.3</m:t>
                  </m:r>
                </m:oMath>
              </a14:m>
              <a:r>
                <a:rPr lang="zh-CN" altLang="en-US" sz="2000" dirty="0"/>
                <a:t> </a:t>
              </a:r>
              <a:r>
                <a:rPr lang="en-US" altLang="zh-CN" sz="2000" dirty="0"/>
                <a:t>GeV</a:t>
              </a:r>
              <a:endParaRPr lang="zh-CN" altLang="en-US" sz="2000" dirty="0"/>
            </a:p>
          </dgm:t>
        </dgm:pt>
      </mc:Choice>
      <mc:Fallback xmlns="">
        <dgm:pt modelId="{D4442F25-DB59-41D4-96AD-B75ACC3B1333}">
          <dgm:prSet phldrT="[文本]" custT="1"/>
          <dgm:spPr/>
          <dgm:t>
            <a:bodyPr/>
            <a:lstStyle/>
            <a:p>
              <a:r>
                <a:rPr lang="en-US" altLang="zh-CN" sz="2000" dirty="0"/>
                <a:t>Modified scaling expression in nonperturbative region: </a:t>
              </a:r>
              <a:r>
                <a:rPr lang="en-US" altLang="zh-CN" sz="2000" b="1" i="0">
                  <a:latin typeface="Cambria Math" panose="02040503050406030204" pitchFamily="18" charset="0"/>
                </a:rPr>
                <a:t>(𝒒^𝟐 𝑭_𝟐)/𝑭_𝟏 </a:t>
              </a:r>
              <a:r>
                <a:rPr lang="en-US" altLang="zh-CN" sz="2000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∝𝐥𝐧(𝒒^𝟐/</a:t>
              </a:r>
              <a:r>
                <a:rPr lang="el-GR" altLang="zh-CN" sz="2000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𝜦</a:t>
              </a:r>
              <a:r>
                <a:rPr lang="en-US" altLang="zh-CN" sz="2000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^𝟐 )</a:t>
              </a:r>
              <a:r>
                <a:rPr lang="en-US" altLang="zh-CN" sz="2000" dirty="0"/>
                <a:t>, with </a:t>
              </a:r>
              <a:r>
                <a:rPr lang="el-GR" altLang="zh-CN" sz="2000" i="0">
                  <a:latin typeface="Cambria Math" panose="02040503050406030204" pitchFamily="18" charset="0"/>
                  <a:ea typeface="Cambria Math" panose="02040503050406030204" pitchFamily="18" charset="0"/>
                </a:rPr>
                <a:t>Λ≈</a:t>
              </a:r>
              <a:r>
                <a:rPr lang="en-US" altLang="zh-CN" sz="20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0.3</a:t>
              </a:r>
              <a:r>
                <a:rPr lang="zh-CN" altLang="en-US" sz="2000" dirty="0"/>
                <a:t> </a:t>
              </a:r>
              <a:r>
                <a:rPr lang="en-US" altLang="zh-CN" sz="2000" dirty="0"/>
                <a:t>GeV</a:t>
              </a:r>
              <a:endParaRPr lang="zh-CN" altLang="en-US" sz="2000" dirty="0"/>
            </a:p>
          </dgm:t>
        </dgm:pt>
      </mc:Fallback>
    </mc:AlternateContent>
    <dgm:pt modelId="{339F0D0B-5D83-408A-993E-EF9B496B1733}" type="parTrans" cxnId="{3B686E22-A74F-413C-85CA-42CFAFC46E28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B582C344-4501-4C18-ACC0-8B1C48F618D7}" type="sibTrans" cxnId="{3B686E22-A74F-413C-85CA-42CFAFC46E28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45C69484-BF37-4A1F-93C1-0D93E8D04B7F}">
          <dgm:prSet phldrT="[文本]"/>
          <dgm:spPr/>
          <dgm:t>
            <a:bodyPr/>
            <a:lstStyle/>
            <a:p>
              <a:r>
                <a:rPr lang="en-US" altLang="zh-CN" dirty="0"/>
                <a:t>VMD model described the effect of meson cloud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|"/>
                      <m:ctrlPr>
                        <a:rPr lang="en-US" altLang="zh-CN" b="1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altLang="zh-CN" b="1" i="0" smtClean="0">
                              <a:latin typeface="Cambria Math" panose="02040503050406030204" pitchFamily="18" charset="0"/>
                            </a:rPr>
                            <m:t>𝐞𝐟𝐟</m:t>
                          </m:r>
                        </m:sub>
                      </m:sSub>
                    </m:e>
                  </m:d>
                  <m:r>
                    <a:rPr lang="en-US" altLang="zh-CN" b="1" i="1" smtClean="0"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lang="en-US" altLang="zh-CN" b="1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zh-CN" altLang="en-US" b="1" i="1" smtClean="0">
                          <a:latin typeface="Cambria Math" panose="02040503050406030204" pitchFamily="18" charset="0"/>
                        </a:rPr>
                        <m:t>𝓐</m:t>
                      </m:r>
                    </m:num>
                    <m:den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[</m:t>
                      </m:r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0" smtClean="0">
                              <a:latin typeface="Cambria Math" panose="02040503050406030204" pitchFamily="18" charset="0"/>
                            </a:rPr>
                            <m:t>𝐥𝐧</m:t>
                          </m:r>
                        </m:e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altLang="zh-CN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𝜦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1" i="1" smtClean="0">
                              <a:latin typeface="Cambria Math" panose="02040503050406030204" pitchFamily="18" charset="0"/>
                            </a:rPr>
                            <m:t>𝝅</m:t>
                          </m:r>
                        </m:e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]</m:t>
                      </m:r>
                    </m:den>
                  </m:f>
                </m:oMath>
              </a14:m>
              <a:r>
                <a:rPr lang="zh-CN" altLang="en-US" b="1" dirty="0"/>
                <a:t> </a:t>
              </a:r>
              <a:r>
                <a:rPr lang="en-US" altLang="zh-CN" b="1" dirty="0"/>
                <a:t>or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|"/>
                      <m:ctrlPr>
                        <a:rPr lang="en-US" altLang="zh-CN" b="1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altLang="zh-CN" b="1" i="0" smtClean="0">
                              <a:latin typeface="Cambria Math" panose="02040503050406030204" pitchFamily="18" charset="0"/>
                            </a:rPr>
                            <m:t>𝐞𝐟𝐟</m:t>
                          </m:r>
                        </m:sub>
                      </m:sSub>
                    </m:e>
                  </m:d>
                  <m:r>
                    <a:rPr lang="en-US" altLang="zh-CN" b="1" i="1" smtClean="0"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lang="en-US" altLang="zh-CN" b="1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zh-CN" altLang="en-US" b="1" i="1" smtClean="0">
                          <a:latin typeface="Cambria Math" panose="02040503050406030204" pitchFamily="18" charset="0"/>
                        </a:rPr>
                        <m:t>𝓐</m:t>
                      </m:r>
                    </m:num>
                    <m:den>
                      <m:d>
                        <m:d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p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sub>
                                <m:sup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den>
                  </m:f>
                </m:oMath>
              </a14:m>
              <a:endParaRPr lang="zh-CN" altLang="en-US" b="1" dirty="0"/>
            </a:p>
          </dgm:t>
        </dgm:pt>
      </mc:Choice>
      <mc:Fallback xmlns="">
        <dgm:pt modelId="{45C69484-BF37-4A1F-93C1-0D93E8D04B7F}">
          <dgm:prSet phldrT="[文本]"/>
          <dgm:spPr/>
          <dgm:t>
            <a:bodyPr/>
            <a:lstStyle/>
            <a:p>
              <a:r>
                <a:rPr lang="en-US" altLang="zh-CN" dirty="0"/>
                <a:t>VMD model described the effect of meson cloud </a:t>
              </a:r>
              <a:r>
                <a:rPr lang="en-US" altLang="zh-CN" b="1" i="0">
                  <a:latin typeface="Cambria Math" panose="02040503050406030204" pitchFamily="18" charset="0"/>
                </a:rPr>
                <a:t>|𝑮_𝐞𝐟𝐟 |=</a:t>
              </a:r>
              <a:r>
                <a:rPr lang="zh-CN" altLang="en-US" b="1" i="0">
                  <a:latin typeface="Cambria Math" panose="02040503050406030204" pitchFamily="18" charset="0"/>
                </a:rPr>
                <a:t>𝓐</a:t>
              </a:r>
              <a:r>
                <a:rPr lang="en-US" altLang="zh-CN" b="1" i="0">
                  <a:latin typeface="Cambria Math" panose="02040503050406030204" pitchFamily="18" charset="0"/>
                </a:rPr>
                <a:t>/(𝒒^𝟒 [〖𝐥𝐧〗^𝟐 (𝒒^𝟐/</a:t>
              </a:r>
              <a:r>
                <a:rPr lang="el-GR" altLang="zh-CN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𝜦</a:t>
              </a:r>
              <a:r>
                <a:rPr lang="en-US" altLang="zh-CN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^</a:t>
              </a:r>
              <a:r>
                <a:rPr lang="en-US" altLang="zh-CN" b="1" i="0">
                  <a:latin typeface="Cambria Math" panose="02040503050406030204" pitchFamily="18" charset="0"/>
                </a:rPr>
                <a:t>𝟐 )+</a:t>
              </a:r>
              <a:r>
                <a:rPr lang="zh-CN" altLang="en-US" b="1" i="0">
                  <a:latin typeface="Cambria Math" panose="02040503050406030204" pitchFamily="18" charset="0"/>
                </a:rPr>
                <a:t>𝝅</a:t>
              </a:r>
              <a:r>
                <a:rPr lang="en-US" altLang="zh-CN" b="1" i="0">
                  <a:latin typeface="Cambria Math" panose="02040503050406030204" pitchFamily="18" charset="0"/>
                </a:rPr>
                <a:t>^𝟐])</a:t>
              </a:r>
              <a:r>
                <a:rPr lang="zh-CN" altLang="en-US" b="1" dirty="0"/>
                <a:t> </a:t>
              </a:r>
              <a:r>
                <a:rPr lang="en-US" altLang="zh-CN" b="1" dirty="0"/>
                <a:t>or </a:t>
              </a:r>
              <a:r>
                <a:rPr lang="en-US" altLang="zh-CN" b="1" i="0">
                  <a:latin typeface="Cambria Math" panose="02040503050406030204" pitchFamily="18" charset="0"/>
                </a:rPr>
                <a:t>|𝑮_𝐞𝐟𝐟 |=</a:t>
              </a:r>
              <a:r>
                <a:rPr lang="zh-CN" altLang="en-US" b="1" i="0">
                  <a:latin typeface="Cambria Math" panose="02040503050406030204" pitchFamily="18" charset="0"/>
                </a:rPr>
                <a:t>𝓐</a:t>
              </a:r>
              <a:r>
                <a:rPr lang="en-US" altLang="zh-CN" b="1" i="0">
                  <a:latin typeface="Cambria Math" panose="02040503050406030204" pitchFamily="18" charset="0"/>
                </a:rPr>
                <a:t>/((𝟏+𝒒^𝟐/(𝒎_𝒂^𝟐 ))[𝟏−𝒒^𝟐/𝒒_𝟎^𝟐 ]^𝟐 )</a:t>
              </a:r>
              <a:endParaRPr lang="zh-CN" altLang="en-US" b="1" dirty="0"/>
            </a:p>
          </dgm:t>
        </dgm:pt>
      </mc:Fallback>
    </mc:AlternateContent>
    <dgm:pt modelId="{0A08DA51-726F-49B9-B721-E24E27DFDD7D}" type="parTrans" cxnId="{174945CD-134A-4B0B-9977-CCFE563C8D0A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FB2F8FF7-D4D9-4A90-A178-DBD132119E20}" type="sibTrans" cxnId="{174945CD-134A-4B0B-9977-CCFE563C8D0A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0F967023-633D-4035-9FA1-C468AF697414}" type="pres">
      <dgm:prSet presAssocID="{B58DBDBD-1DF4-42D4-A8C0-9BF321A974AC}" presName="Name0" presStyleCnt="0">
        <dgm:presLayoutVars>
          <dgm:dir/>
          <dgm:resizeHandles val="exact"/>
        </dgm:presLayoutVars>
      </dgm:prSet>
      <dgm:spPr/>
    </dgm:pt>
    <dgm:pt modelId="{46736090-21DA-427A-9F6C-3D7D6E618C77}" type="pres">
      <dgm:prSet presAssocID="{5D6176BA-4FA3-4553-8BAD-A058713E6513}" presName="node" presStyleLbl="node1" presStyleIdx="0" presStyleCnt="3" custScaleX="106691" custScaleY="104555" custLinFactNeighborX="-880" custLinFactNeighborY="2782">
        <dgm:presLayoutVars>
          <dgm:bulletEnabled val="1"/>
        </dgm:presLayoutVars>
      </dgm:prSet>
      <dgm:spPr/>
    </dgm:pt>
    <dgm:pt modelId="{BCDE6D71-BFB5-4C1D-9934-FE32E7968EE9}" type="pres">
      <dgm:prSet presAssocID="{73C030F8-3478-43DC-9654-05DB4C9A1945}" presName="sibTrans" presStyleLbl="sibTrans2D1" presStyleIdx="0" presStyleCnt="2"/>
      <dgm:spPr/>
    </dgm:pt>
    <dgm:pt modelId="{8A29FCE3-D1B3-44C7-98AD-ABF13D7BD88A}" type="pres">
      <dgm:prSet presAssocID="{73C030F8-3478-43DC-9654-05DB4C9A1945}" presName="connectorText" presStyleLbl="sibTrans2D1" presStyleIdx="0" presStyleCnt="2"/>
      <dgm:spPr/>
    </dgm:pt>
    <dgm:pt modelId="{DCE8AE00-E7F5-41CA-A9B5-8755F79EDA29}" type="pres">
      <dgm:prSet presAssocID="{D4442F25-DB59-41D4-96AD-B75ACC3B1333}" presName="node" presStyleLbl="node1" presStyleIdx="1" presStyleCnt="3" custScaleX="110157">
        <dgm:presLayoutVars>
          <dgm:bulletEnabled val="1"/>
        </dgm:presLayoutVars>
      </dgm:prSet>
      <dgm:spPr/>
    </dgm:pt>
    <dgm:pt modelId="{6271F306-D591-4A9B-BF1B-1FC5A128CE79}" type="pres">
      <dgm:prSet presAssocID="{B582C344-4501-4C18-ACC0-8B1C48F618D7}" presName="sibTrans" presStyleLbl="sibTrans2D1" presStyleIdx="1" presStyleCnt="2"/>
      <dgm:spPr/>
    </dgm:pt>
    <dgm:pt modelId="{F524E97C-7D5C-4E67-BD89-7D357F48D297}" type="pres">
      <dgm:prSet presAssocID="{B582C344-4501-4C18-ACC0-8B1C48F618D7}" presName="connectorText" presStyleLbl="sibTrans2D1" presStyleIdx="1" presStyleCnt="2"/>
      <dgm:spPr/>
    </dgm:pt>
    <dgm:pt modelId="{C62C3CD4-4C5D-46B5-BB46-62087501A47D}" type="pres">
      <dgm:prSet presAssocID="{45C69484-BF37-4A1F-93C1-0D93E8D04B7F}" presName="node" presStyleLbl="node1" presStyleIdx="2" presStyleCnt="3" custLinFactNeighborY="-41">
        <dgm:presLayoutVars>
          <dgm:bulletEnabled val="1"/>
        </dgm:presLayoutVars>
      </dgm:prSet>
      <dgm:spPr/>
    </dgm:pt>
  </dgm:ptLst>
  <dgm:cxnLst>
    <dgm:cxn modelId="{E9F17010-0A95-49A5-B0F5-07565EF3E4E7}" type="presOf" srcId="{B582C344-4501-4C18-ACC0-8B1C48F618D7}" destId="{6271F306-D591-4A9B-BF1B-1FC5A128CE79}" srcOrd="0" destOrd="0" presId="urn:microsoft.com/office/officeart/2005/8/layout/process1"/>
    <dgm:cxn modelId="{4BAEC717-EF8B-4C22-8316-A62EBD80DB5F}" type="presOf" srcId="{B58DBDBD-1DF4-42D4-A8C0-9BF321A974AC}" destId="{0F967023-633D-4035-9FA1-C468AF697414}" srcOrd="0" destOrd="0" presId="urn:microsoft.com/office/officeart/2005/8/layout/process1"/>
    <dgm:cxn modelId="{3B686E22-A74F-413C-85CA-42CFAFC46E28}" srcId="{B58DBDBD-1DF4-42D4-A8C0-9BF321A974AC}" destId="{D4442F25-DB59-41D4-96AD-B75ACC3B1333}" srcOrd="1" destOrd="0" parTransId="{339F0D0B-5D83-408A-993E-EF9B496B1733}" sibTransId="{B582C344-4501-4C18-ACC0-8B1C48F618D7}"/>
    <dgm:cxn modelId="{2C28ED39-1E0E-4F31-9E0D-B041824292A7}" srcId="{B58DBDBD-1DF4-42D4-A8C0-9BF321A974AC}" destId="{5D6176BA-4FA3-4553-8BAD-A058713E6513}" srcOrd="0" destOrd="0" parTransId="{FE0101CF-ACE4-4125-85D0-0C0DD282B746}" sibTransId="{73C030F8-3478-43DC-9654-05DB4C9A1945}"/>
    <dgm:cxn modelId="{5A727C58-E121-47A3-8E82-072A82C8B86F}" type="presOf" srcId="{45C69484-BF37-4A1F-93C1-0D93E8D04B7F}" destId="{C62C3CD4-4C5D-46B5-BB46-62087501A47D}" srcOrd="0" destOrd="0" presId="urn:microsoft.com/office/officeart/2005/8/layout/process1"/>
    <dgm:cxn modelId="{DAA17179-8A57-470A-ABB9-780F6C445464}" type="presOf" srcId="{73C030F8-3478-43DC-9654-05DB4C9A1945}" destId="{BCDE6D71-BFB5-4C1D-9934-FE32E7968EE9}" srcOrd="0" destOrd="0" presId="urn:microsoft.com/office/officeart/2005/8/layout/process1"/>
    <dgm:cxn modelId="{BE9C9691-F0B8-48F9-BE8F-828F63A5F664}" type="presOf" srcId="{73C030F8-3478-43DC-9654-05DB4C9A1945}" destId="{8A29FCE3-D1B3-44C7-98AD-ABF13D7BD88A}" srcOrd="1" destOrd="0" presId="urn:microsoft.com/office/officeart/2005/8/layout/process1"/>
    <dgm:cxn modelId="{B03FEA9A-EE99-42EC-A9C6-FA11D1B6D94C}" type="presOf" srcId="{B582C344-4501-4C18-ACC0-8B1C48F618D7}" destId="{F524E97C-7D5C-4E67-BD89-7D357F48D297}" srcOrd="1" destOrd="0" presId="urn:microsoft.com/office/officeart/2005/8/layout/process1"/>
    <dgm:cxn modelId="{C2BABDA4-04C6-4A51-853C-33FB474DAE04}" type="presOf" srcId="{5D6176BA-4FA3-4553-8BAD-A058713E6513}" destId="{46736090-21DA-427A-9F6C-3D7D6E618C77}" srcOrd="0" destOrd="0" presId="urn:microsoft.com/office/officeart/2005/8/layout/process1"/>
    <dgm:cxn modelId="{9EA723CD-46AB-4328-8DCE-4FACB47D755C}" type="presOf" srcId="{D4442F25-DB59-41D4-96AD-B75ACC3B1333}" destId="{DCE8AE00-E7F5-41CA-A9B5-8755F79EDA29}" srcOrd="0" destOrd="0" presId="urn:microsoft.com/office/officeart/2005/8/layout/process1"/>
    <dgm:cxn modelId="{174945CD-134A-4B0B-9977-CCFE563C8D0A}" srcId="{B58DBDBD-1DF4-42D4-A8C0-9BF321A974AC}" destId="{45C69484-BF37-4A1F-93C1-0D93E8D04B7F}" srcOrd="2" destOrd="0" parTransId="{0A08DA51-726F-49B9-B721-E24E27DFDD7D}" sibTransId="{FB2F8FF7-D4D9-4A90-A178-DBD132119E20}"/>
    <dgm:cxn modelId="{729AFE9D-2CD6-4D3B-B59C-E218FB9D8E61}" type="presParOf" srcId="{0F967023-633D-4035-9FA1-C468AF697414}" destId="{46736090-21DA-427A-9F6C-3D7D6E618C77}" srcOrd="0" destOrd="0" presId="urn:microsoft.com/office/officeart/2005/8/layout/process1"/>
    <dgm:cxn modelId="{AF7AE09B-FC3A-4B67-A2CB-16451119F121}" type="presParOf" srcId="{0F967023-633D-4035-9FA1-C468AF697414}" destId="{BCDE6D71-BFB5-4C1D-9934-FE32E7968EE9}" srcOrd="1" destOrd="0" presId="urn:microsoft.com/office/officeart/2005/8/layout/process1"/>
    <dgm:cxn modelId="{A78E0190-CD66-40D8-BFAE-9A1C1AA84FCA}" type="presParOf" srcId="{BCDE6D71-BFB5-4C1D-9934-FE32E7968EE9}" destId="{8A29FCE3-D1B3-44C7-98AD-ABF13D7BD88A}" srcOrd="0" destOrd="0" presId="urn:microsoft.com/office/officeart/2005/8/layout/process1"/>
    <dgm:cxn modelId="{17FE1A21-41C8-4BC1-82D7-EB6BDBCBA83C}" type="presParOf" srcId="{0F967023-633D-4035-9FA1-C468AF697414}" destId="{DCE8AE00-E7F5-41CA-A9B5-8755F79EDA29}" srcOrd="2" destOrd="0" presId="urn:microsoft.com/office/officeart/2005/8/layout/process1"/>
    <dgm:cxn modelId="{0CF099AA-2703-494B-BD35-2B3C6A8256E7}" type="presParOf" srcId="{0F967023-633D-4035-9FA1-C468AF697414}" destId="{6271F306-D591-4A9B-BF1B-1FC5A128CE79}" srcOrd="3" destOrd="0" presId="urn:microsoft.com/office/officeart/2005/8/layout/process1"/>
    <dgm:cxn modelId="{8A082EAB-4C2D-42DE-9659-D86CE879F08B}" type="presParOf" srcId="{6271F306-D591-4A9B-BF1B-1FC5A128CE79}" destId="{F524E97C-7D5C-4E67-BD89-7D357F48D297}" srcOrd="0" destOrd="0" presId="urn:microsoft.com/office/officeart/2005/8/layout/process1"/>
    <dgm:cxn modelId="{B3391826-665A-4C5D-9587-C4A211A8FDB3}" type="presParOf" srcId="{0F967023-633D-4035-9FA1-C468AF697414}" destId="{C62C3CD4-4C5D-46B5-BB46-62087501A4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DBDBD-1DF4-42D4-A8C0-9BF321A974AC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5D6176BA-4FA3-4553-8BAD-A058713E6513}">
      <dgm:prSet phldrT="[文本]"/>
      <dgm:spPr>
        <a:blipFill>
          <a:blip xmlns:r="http://schemas.openxmlformats.org/officeDocument/2006/relationships" r:embed="rId1"/>
          <a:stretch>
            <a:fillRect r="-400"/>
          </a:stretch>
        </a:blipFill>
      </dgm:spPr>
      <dgm:t>
        <a:bodyPr/>
        <a:lstStyle/>
        <a:p>
          <a:r>
            <a:rPr lang="zh-CN" altLang="en-US">
              <a:noFill/>
            </a:rPr>
            <a:t> </a:t>
          </a:r>
        </a:p>
      </dgm:t>
    </dgm:pt>
    <dgm:pt modelId="{FE0101CF-ACE4-4125-85D0-0C0DD282B746}" type="parTrans" cxnId="{2C28ED39-1E0E-4F31-9E0D-B041824292A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73C030F8-3478-43DC-9654-05DB4C9A1945}" type="sibTrans" cxnId="{2C28ED39-1E0E-4F31-9E0D-B041824292A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D4442F25-DB59-41D4-96AD-B75ACC3B1333}">
      <dgm:prSet phldrT="[文本]" custT="1"/>
      <dgm:spPr>
        <a:blipFill>
          <a:blip xmlns:r="http://schemas.openxmlformats.org/officeDocument/2006/relationships" r:embed="rId2"/>
          <a:stretch>
            <a:fillRect l="-387" r="-1934"/>
          </a:stretch>
        </a:blipFill>
      </dgm:spPr>
      <dgm:t>
        <a:bodyPr/>
        <a:lstStyle/>
        <a:p>
          <a:r>
            <a:rPr lang="zh-CN" altLang="en-US">
              <a:noFill/>
            </a:rPr>
            <a:t> </a:t>
          </a:r>
        </a:p>
      </dgm:t>
    </dgm:pt>
    <dgm:pt modelId="{339F0D0B-5D83-408A-993E-EF9B496B1733}" type="parTrans" cxnId="{3B686E22-A74F-413C-85CA-42CFAFC46E28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B582C344-4501-4C18-ACC0-8B1C48F618D7}" type="sibTrans" cxnId="{3B686E22-A74F-413C-85CA-42CFAFC46E28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45C69484-BF37-4A1F-93C1-0D93E8D04B7F}">
      <dgm:prSet phldrT="[文本]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zh-CN" altLang="en-US">
              <a:noFill/>
            </a:rPr>
            <a:t> </a:t>
          </a:r>
        </a:p>
      </dgm:t>
    </dgm:pt>
    <dgm:pt modelId="{0A08DA51-726F-49B9-B721-E24E27DFDD7D}" type="parTrans" cxnId="{174945CD-134A-4B0B-9977-CCFE563C8D0A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FB2F8FF7-D4D9-4A90-A178-DBD132119E20}" type="sibTrans" cxnId="{174945CD-134A-4B0B-9977-CCFE563C8D0A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0F967023-633D-4035-9FA1-C468AF697414}" type="pres">
      <dgm:prSet presAssocID="{B58DBDBD-1DF4-42D4-A8C0-9BF321A974AC}" presName="Name0" presStyleCnt="0">
        <dgm:presLayoutVars>
          <dgm:dir/>
          <dgm:resizeHandles val="exact"/>
        </dgm:presLayoutVars>
      </dgm:prSet>
      <dgm:spPr/>
    </dgm:pt>
    <dgm:pt modelId="{46736090-21DA-427A-9F6C-3D7D6E618C77}" type="pres">
      <dgm:prSet presAssocID="{5D6176BA-4FA3-4553-8BAD-A058713E6513}" presName="node" presStyleLbl="node1" presStyleIdx="0" presStyleCnt="3" custScaleX="106691" custScaleY="104555" custLinFactNeighborX="-880" custLinFactNeighborY="2782">
        <dgm:presLayoutVars>
          <dgm:bulletEnabled val="1"/>
        </dgm:presLayoutVars>
      </dgm:prSet>
      <dgm:spPr/>
    </dgm:pt>
    <dgm:pt modelId="{BCDE6D71-BFB5-4C1D-9934-FE32E7968EE9}" type="pres">
      <dgm:prSet presAssocID="{73C030F8-3478-43DC-9654-05DB4C9A1945}" presName="sibTrans" presStyleLbl="sibTrans2D1" presStyleIdx="0" presStyleCnt="2"/>
      <dgm:spPr/>
    </dgm:pt>
    <dgm:pt modelId="{8A29FCE3-D1B3-44C7-98AD-ABF13D7BD88A}" type="pres">
      <dgm:prSet presAssocID="{73C030F8-3478-43DC-9654-05DB4C9A1945}" presName="connectorText" presStyleLbl="sibTrans2D1" presStyleIdx="0" presStyleCnt="2"/>
      <dgm:spPr/>
    </dgm:pt>
    <dgm:pt modelId="{DCE8AE00-E7F5-41CA-A9B5-8755F79EDA29}" type="pres">
      <dgm:prSet presAssocID="{D4442F25-DB59-41D4-96AD-B75ACC3B1333}" presName="node" presStyleLbl="node1" presStyleIdx="1" presStyleCnt="3" custScaleX="110157">
        <dgm:presLayoutVars>
          <dgm:bulletEnabled val="1"/>
        </dgm:presLayoutVars>
      </dgm:prSet>
      <dgm:spPr/>
    </dgm:pt>
    <dgm:pt modelId="{6271F306-D591-4A9B-BF1B-1FC5A128CE79}" type="pres">
      <dgm:prSet presAssocID="{B582C344-4501-4C18-ACC0-8B1C48F618D7}" presName="sibTrans" presStyleLbl="sibTrans2D1" presStyleIdx="1" presStyleCnt="2"/>
      <dgm:spPr/>
    </dgm:pt>
    <dgm:pt modelId="{F524E97C-7D5C-4E67-BD89-7D357F48D297}" type="pres">
      <dgm:prSet presAssocID="{B582C344-4501-4C18-ACC0-8B1C48F618D7}" presName="connectorText" presStyleLbl="sibTrans2D1" presStyleIdx="1" presStyleCnt="2"/>
      <dgm:spPr/>
    </dgm:pt>
    <dgm:pt modelId="{C62C3CD4-4C5D-46B5-BB46-62087501A47D}" type="pres">
      <dgm:prSet presAssocID="{45C69484-BF37-4A1F-93C1-0D93E8D04B7F}" presName="node" presStyleLbl="node1" presStyleIdx="2" presStyleCnt="3" custLinFactNeighborY="-41">
        <dgm:presLayoutVars>
          <dgm:bulletEnabled val="1"/>
        </dgm:presLayoutVars>
      </dgm:prSet>
      <dgm:spPr/>
    </dgm:pt>
  </dgm:ptLst>
  <dgm:cxnLst>
    <dgm:cxn modelId="{E9F17010-0A95-49A5-B0F5-07565EF3E4E7}" type="presOf" srcId="{B582C344-4501-4C18-ACC0-8B1C48F618D7}" destId="{6271F306-D591-4A9B-BF1B-1FC5A128CE79}" srcOrd="0" destOrd="0" presId="urn:microsoft.com/office/officeart/2005/8/layout/process1"/>
    <dgm:cxn modelId="{4BAEC717-EF8B-4C22-8316-A62EBD80DB5F}" type="presOf" srcId="{B58DBDBD-1DF4-42D4-A8C0-9BF321A974AC}" destId="{0F967023-633D-4035-9FA1-C468AF697414}" srcOrd="0" destOrd="0" presId="urn:microsoft.com/office/officeart/2005/8/layout/process1"/>
    <dgm:cxn modelId="{3B686E22-A74F-413C-85CA-42CFAFC46E28}" srcId="{B58DBDBD-1DF4-42D4-A8C0-9BF321A974AC}" destId="{D4442F25-DB59-41D4-96AD-B75ACC3B1333}" srcOrd="1" destOrd="0" parTransId="{339F0D0B-5D83-408A-993E-EF9B496B1733}" sibTransId="{B582C344-4501-4C18-ACC0-8B1C48F618D7}"/>
    <dgm:cxn modelId="{2C28ED39-1E0E-4F31-9E0D-B041824292A7}" srcId="{B58DBDBD-1DF4-42D4-A8C0-9BF321A974AC}" destId="{5D6176BA-4FA3-4553-8BAD-A058713E6513}" srcOrd="0" destOrd="0" parTransId="{FE0101CF-ACE4-4125-85D0-0C0DD282B746}" sibTransId="{73C030F8-3478-43DC-9654-05DB4C9A1945}"/>
    <dgm:cxn modelId="{5A727C58-E121-47A3-8E82-072A82C8B86F}" type="presOf" srcId="{45C69484-BF37-4A1F-93C1-0D93E8D04B7F}" destId="{C62C3CD4-4C5D-46B5-BB46-62087501A47D}" srcOrd="0" destOrd="0" presId="urn:microsoft.com/office/officeart/2005/8/layout/process1"/>
    <dgm:cxn modelId="{DAA17179-8A57-470A-ABB9-780F6C445464}" type="presOf" srcId="{73C030F8-3478-43DC-9654-05DB4C9A1945}" destId="{BCDE6D71-BFB5-4C1D-9934-FE32E7968EE9}" srcOrd="0" destOrd="0" presId="urn:microsoft.com/office/officeart/2005/8/layout/process1"/>
    <dgm:cxn modelId="{BE9C9691-F0B8-48F9-BE8F-828F63A5F664}" type="presOf" srcId="{73C030F8-3478-43DC-9654-05DB4C9A1945}" destId="{8A29FCE3-D1B3-44C7-98AD-ABF13D7BD88A}" srcOrd="1" destOrd="0" presId="urn:microsoft.com/office/officeart/2005/8/layout/process1"/>
    <dgm:cxn modelId="{B03FEA9A-EE99-42EC-A9C6-FA11D1B6D94C}" type="presOf" srcId="{B582C344-4501-4C18-ACC0-8B1C48F618D7}" destId="{F524E97C-7D5C-4E67-BD89-7D357F48D297}" srcOrd="1" destOrd="0" presId="urn:microsoft.com/office/officeart/2005/8/layout/process1"/>
    <dgm:cxn modelId="{C2BABDA4-04C6-4A51-853C-33FB474DAE04}" type="presOf" srcId="{5D6176BA-4FA3-4553-8BAD-A058713E6513}" destId="{46736090-21DA-427A-9F6C-3D7D6E618C77}" srcOrd="0" destOrd="0" presId="urn:microsoft.com/office/officeart/2005/8/layout/process1"/>
    <dgm:cxn modelId="{9EA723CD-46AB-4328-8DCE-4FACB47D755C}" type="presOf" srcId="{D4442F25-DB59-41D4-96AD-B75ACC3B1333}" destId="{DCE8AE00-E7F5-41CA-A9B5-8755F79EDA29}" srcOrd="0" destOrd="0" presId="urn:microsoft.com/office/officeart/2005/8/layout/process1"/>
    <dgm:cxn modelId="{174945CD-134A-4B0B-9977-CCFE563C8D0A}" srcId="{B58DBDBD-1DF4-42D4-A8C0-9BF321A974AC}" destId="{45C69484-BF37-4A1F-93C1-0D93E8D04B7F}" srcOrd="2" destOrd="0" parTransId="{0A08DA51-726F-49B9-B721-E24E27DFDD7D}" sibTransId="{FB2F8FF7-D4D9-4A90-A178-DBD132119E20}"/>
    <dgm:cxn modelId="{729AFE9D-2CD6-4D3B-B59C-E218FB9D8E61}" type="presParOf" srcId="{0F967023-633D-4035-9FA1-C468AF697414}" destId="{46736090-21DA-427A-9F6C-3D7D6E618C77}" srcOrd="0" destOrd="0" presId="urn:microsoft.com/office/officeart/2005/8/layout/process1"/>
    <dgm:cxn modelId="{AF7AE09B-FC3A-4B67-A2CB-16451119F121}" type="presParOf" srcId="{0F967023-633D-4035-9FA1-C468AF697414}" destId="{BCDE6D71-BFB5-4C1D-9934-FE32E7968EE9}" srcOrd="1" destOrd="0" presId="urn:microsoft.com/office/officeart/2005/8/layout/process1"/>
    <dgm:cxn modelId="{A78E0190-CD66-40D8-BFAE-9A1C1AA84FCA}" type="presParOf" srcId="{BCDE6D71-BFB5-4C1D-9934-FE32E7968EE9}" destId="{8A29FCE3-D1B3-44C7-98AD-ABF13D7BD88A}" srcOrd="0" destOrd="0" presId="urn:microsoft.com/office/officeart/2005/8/layout/process1"/>
    <dgm:cxn modelId="{17FE1A21-41C8-4BC1-82D7-EB6BDBCBA83C}" type="presParOf" srcId="{0F967023-633D-4035-9FA1-C468AF697414}" destId="{DCE8AE00-E7F5-41CA-A9B5-8755F79EDA29}" srcOrd="2" destOrd="0" presId="urn:microsoft.com/office/officeart/2005/8/layout/process1"/>
    <dgm:cxn modelId="{0CF099AA-2703-494B-BD35-2B3C6A8256E7}" type="presParOf" srcId="{0F967023-633D-4035-9FA1-C468AF697414}" destId="{6271F306-D591-4A9B-BF1B-1FC5A128CE79}" srcOrd="3" destOrd="0" presId="urn:microsoft.com/office/officeart/2005/8/layout/process1"/>
    <dgm:cxn modelId="{8A082EAB-4C2D-42DE-9659-D86CE879F08B}" type="presParOf" srcId="{6271F306-D591-4A9B-BF1B-1FC5A128CE79}" destId="{F524E97C-7D5C-4E67-BD89-7D357F48D297}" srcOrd="0" destOrd="0" presId="urn:microsoft.com/office/officeart/2005/8/layout/process1"/>
    <dgm:cxn modelId="{B3391826-665A-4C5D-9587-C4A211A8FDB3}" type="presParOf" srcId="{0F967023-633D-4035-9FA1-C468AF697414}" destId="{C62C3CD4-4C5D-46B5-BB46-62087501A4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090-21DA-427A-9F6C-3D7D6E618C77}">
      <dsp:nvSpPr>
        <dsp:cNvPr id="0" name=""/>
        <dsp:cNvSpPr/>
      </dsp:nvSpPr>
      <dsp:spPr>
        <a:xfrm>
          <a:off x="0" y="395163"/>
          <a:ext cx="3039512" cy="21118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CN" sz="1800" kern="1200" dirty="0" err="1">
              <a:latin typeface="Ebrima" charset="0"/>
              <a:ea typeface="Ebrima" charset="0"/>
              <a:cs typeface="Ebrima" charset="0"/>
            </a:rPr>
            <a:t>pQCD</a:t>
          </a:r>
          <a:r>
            <a:rPr kumimoji="1" lang="en-US" altLang="zh-CN" sz="1800" kern="1200" dirty="0">
              <a:latin typeface="Ebrima" charset="0"/>
              <a:ea typeface="Ebrima" charset="0"/>
              <a:cs typeface="Ebrima" charset="0"/>
            </a:rPr>
            <a:t> predicts continuous transition at high q</a:t>
          </a:r>
          <a:r>
            <a:rPr kumimoji="1" lang="en-US" altLang="zh-CN" sz="1800" kern="1200" baseline="30000" dirty="0">
              <a:latin typeface="Ebrima" charset="0"/>
              <a:ea typeface="Ebrima" charset="0"/>
              <a:cs typeface="Ebrima" charset="0"/>
            </a:rPr>
            <a:t>2</a:t>
          </a:r>
          <a:r>
            <a:rPr kumimoji="1" lang="en-US" altLang="zh-CN" sz="1800" kern="1200" dirty="0">
              <a:latin typeface="Ebrima" charset="0"/>
              <a:ea typeface="Ebrima" charset="0"/>
              <a:cs typeface="Ebrima" charset="0"/>
            </a:rPr>
            <a:t>, with </a:t>
          </a:r>
          <a:r>
            <a:rPr lang="en-US" altLang="zh-CN" sz="1800" kern="1200" dirty="0"/>
            <a:t>the scaling behavior: 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altLang="zh-CN" sz="18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𝑭</m:t>
                  </m:r>
                </m:e>
                <m:sub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r>
                <a:rPr lang="en-US" altLang="zh-CN" sz="1800" b="1" i="1" kern="1200">
                  <a:latin typeface="Cambria Math" panose="02040503050406030204" pitchFamily="18" charset="0"/>
                  <a:ea typeface="Cambria Math" panose="02040503050406030204" pitchFamily="18" charset="0"/>
                </a:rPr>
                <m:t>∝</m:t>
              </m:r>
              <m:sSup>
                <m:sSupPr>
                  <m:ctrlPr>
                    <a:rPr lang="en-US" altLang="zh-CN" sz="18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sSupPr>
                <m:e>
                  <m:r>
                    <a:rPr lang="en-US" altLang="zh-CN" sz="18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𝒒</m:t>
                  </m:r>
                </m:e>
                <m:sup>
                  <m:r>
                    <a:rPr lang="en-US" altLang="zh-CN" sz="18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−</m:t>
                  </m:r>
                  <m:r>
                    <a:rPr lang="en-US" altLang="zh-CN" sz="18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𝟒</m:t>
                  </m:r>
                </m:sup>
              </m:sSup>
              <m:r>
                <a:rPr lang="en-US" altLang="zh-CN" sz="18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, </m:t>
              </m:r>
              <m:sSub>
                <m:sSubPr>
                  <m:ctrlPr>
                    <a:rPr lang="en-US" altLang="zh-CN" sz="1800" b="1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altLang="zh-CN" sz="1800" b="1" i="1" kern="1200">
                      <a:latin typeface="Cambria Math" panose="02040503050406030204" pitchFamily="18" charset="0"/>
                    </a:rPr>
                    <m:t>𝑭</m:t>
                  </m:r>
                </m:e>
                <m:sub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n-US" altLang="zh-CN" sz="1800" b="1" i="1" kern="1200">
                  <a:latin typeface="Cambria Math" panose="02040503050406030204" pitchFamily="18" charset="0"/>
                  <a:ea typeface="Cambria Math" panose="02040503050406030204" pitchFamily="18" charset="0"/>
                </a:rPr>
                <m:t>∝</m:t>
              </m:r>
              <m:sSup>
                <m:sSupPr>
                  <m:ctrlPr>
                    <a:rPr lang="en-US" altLang="zh-CN" sz="1800" b="1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sSupPr>
                <m:e>
                  <m:r>
                    <a:rPr lang="en-US" altLang="zh-CN" sz="1800" b="1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𝒒</m:t>
                  </m:r>
                </m:e>
                <m:sup>
                  <m:r>
                    <a:rPr lang="en-US" altLang="zh-CN" sz="1800" b="1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−</m:t>
                  </m:r>
                  <m:r>
                    <a:rPr lang="en-US" altLang="zh-CN" sz="18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𝟔</m:t>
                  </m:r>
                </m:sup>
              </m:sSup>
            </m:oMath>
          </a14:m>
          <a:endParaRPr lang="zh-CN" altLang="en-US" sz="1800" b="1" kern="1200" dirty="0"/>
        </a:p>
      </dsp:txBody>
      <dsp:txXfrm>
        <a:off x="61853" y="457016"/>
        <a:ext cx="2915806" cy="1988117"/>
      </dsp:txXfrm>
    </dsp:sp>
    <dsp:sp modelId="{BCDE6D71-BFB5-4C1D-9934-FE32E7968EE9}">
      <dsp:nvSpPr>
        <dsp:cNvPr id="0" name=""/>
        <dsp:cNvSpPr/>
      </dsp:nvSpPr>
      <dsp:spPr>
        <a:xfrm rot="21554327">
          <a:off x="3324557" y="1069817"/>
          <a:ext cx="604405" cy="706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>
            <a:solidFill>
              <a:schemeClr val="bg1"/>
            </a:solidFill>
          </a:endParaRPr>
        </a:p>
      </dsp:txBody>
      <dsp:txXfrm>
        <a:off x="3324565" y="1212326"/>
        <a:ext cx="423084" cy="423915"/>
      </dsp:txXfrm>
    </dsp:sp>
    <dsp:sp modelId="{DCE8AE00-E7F5-41CA-A9B5-8755F79EDA29}">
      <dsp:nvSpPr>
        <dsp:cNvPr id="0" name=""/>
        <dsp:cNvSpPr/>
      </dsp:nvSpPr>
      <dsp:spPr>
        <a:xfrm>
          <a:off x="4179798" y="384973"/>
          <a:ext cx="3138254" cy="20198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Modified scaling expression in nonperturbative region: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altLang="zh-CN" sz="2000" b="1" i="1" kern="1200" smtClean="0">
                      <a:latin typeface="Cambria Math" panose="02040503050406030204" pitchFamily="18" charset="0"/>
                    </a:rPr>
                  </m:ctrlPr>
                </m:fPr>
                <m:num>
                  <m:sSup>
                    <m:sSupPr>
                      <m:ctrlP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sSub>
                    <m:sSubPr>
                      <m:ctrlP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𝑭</m:t>
                      </m:r>
                    </m:e>
                    <m:sub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</m:num>
                <m:den>
                  <m:sSub>
                    <m:sSubPr>
                      <m:ctrlP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𝑭</m:t>
                      </m:r>
                    </m:e>
                    <m:sub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</m:den>
              </m:f>
              <m:r>
                <a:rPr lang="en-US" altLang="zh-CN" sz="2000" b="1" i="1" kern="1200">
                  <a:latin typeface="Cambria Math" panose="02040503050406030204" pitchFamily="18" charset="0"/>
                  <a:ea typeface="Cambria Math" panose="02040503050406030204" pitchFamily="18" charset="0"/>
                </a:rPr>
                <m:t>∝</m:t>
              </m:r>
              <m:r>
                <a:rPr lang="en-US" altLang="zh-CN" sz="2000" b="1" i="0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𝐥𝐧</m:t>
              </m:r>
              <m:r>
                <a:rPr lang="en-US" altLang="zh-CN" sz="2000" b="1" i="0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(</m:t>
              </m:r>
              <m:f>
                <m:fPr>
                  <m:ctrlPr>
                    <a:rPr lang="en-US" altLang="zh-CN" sz="20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fPr>
                <m:num>
                  <m:sSup>
                    <m:sSupPr>
                      <m:ctrlPr>
                        <a:rPr lang="en-US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sup>
                  </m:sSup>
                </m:num>
                <m:den>
                  <m:sSup>
                    <m:sSupPr>
                      <m:ctrlPr>
                        <a:rPr lang="en-US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l-GR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𝜦</m:t>
                      </m:r>
                    </m:e>
                    <m:sup>
                      <m:r>
                        <a:rPr lang="en-US" altLang="zh-CN" sz="20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sup>
                  </m:sSup>
                </m:den>
              </m:f>
              <m:r>
                <a:rPr lang="en-US" altLang="zh-CN" sz="20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)</m:t>
              </m:r>
            </m:oMath>
          </a14:m>
          <a:r>
            <a:rPr lang="en-US" altLang="zh-CN" sz="2000" kern="1200" dirty="0"/>
            <a:t>, with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l-GR" altLang="zh-CN" sz="2000" i="1" kern="1200">
                  <a:latin typeface="Cambria Math" panose="02040503050406030204" pitchFamily="18" charset="0"/>
                  <a:ea typeface="Cambria Math" panose="02040503050406030204" pitchFamily="18" charset="0"/>
                </a:rPr>
                <m:t>Λ</m:t>
              </m:r>
              <m:r>
                <a:rPr lang="el-GR" altLang="zh-CN" sz="20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≈</m:t>
              </m:r>
              <m:r>
                <a:rPr lang="en-US" altLang="zh-CN" sz="20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0.3</m:t>
              </m:r>
            </m:oMath>
          </a14:m>
          <a:r>
            <a:rPr lang="zh-CN" altLang="en-US" sz="2000" kern="1200" dirty="0"/>
            <a:t> </a:t>
          </a:r>
          <a:r>
            <a:rPr lang="en-US" altLang="zh-CN" sz="2000" kern="1200" dirty="0"/>
            <a:t>GeV</a:t>
          </a:r>
          <a:endParaRPr lang="zh-CN" altLang="en-US" sz="2000" kern="1200" dirty="0"/>
        </a:p>
      </dsp:txBody>
      <dsp:txXfrm>
        <a:off x="4238957" y="444132"/>
        <a:ext cx="3019936" cy="1901502"/>
      </dsp:txXfrm>
    </dsp:sp>
    <dsp:sp modelId="{6271F306-D591-4A9B-BF1B-1FC5A128CE79}">
      <dsp:nvSpPr>
        <dsp:cNvPr id="0" name=""/>
        <dsp:cNvSpPr/>
      </dsp:nvSpPr>
      <dsp:spPr>
        <a:xfrm rot="21599311">
          <a:off x="7602942" y="1041189"/>
          <a:ext cx="603965" cy="706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>
            <a:solidFill>
              <a:schemeClr val="bg1"/>
            </a:solidFill>
          </a:endParaRPr>
        </a:p>
      </dsp:txBody>
      <dsp:txXfrm>
        <a:off x="7602942" y="1182512"/>
        <a:ext cx="422776" cy="423915"/>
      </dsp:txXfrm>
    </dsp:sp>
    <dsp:sp modelId="{C62C3CD4-4C5D-46B5-BB46-62087501A47D}">
      <dsp:nvSpPr>
        <dsp:cNvPr id="0" name=""/>
        <dsp:cNvSpPr/>
      </dsp:nvSpPr>
      <dsp:spPr>
        <a:xfrm>
          <a:off x="8457610" y="384145"/>
          <a:ext cx="2848892" cy="20198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/>
            <a:t>VMD model described the effect of meson cloud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|"/>
                  <m:ctrlPr>
                    <a:rPr lang="en-US" altLang="zh-CN" sz="1800" b="1" i="1" kern="120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𝑮</m:t>
                      </m:r>
                    </m:e>
                    <m:sub>
                      <m:r>
                        <a:rPr lang="en-US" altLang="zh-CN" sz="1800" b="1" i="0" kern="1200" smtClean="0">
                          <a:latin typeface="Cambria Math" panose="02040503050406030204" pitchFamily="18" charset="0"/>
                        </a:rPr>
                        <m:t>𝐞𝐟𝐟</m:t>
                      </m:r>
                    </m:sub>
                  </m:sSub>
                </m:e>
              </m:d>
              <m:r>
                <a:rPr lang="en-US" altLang="zh-CN" sz="1800" b="1" i="1" kern="1200" smtClean="0">
                  <a:latin typeface="Cambria Math" panose="02040503050406030204" pitchFamily="18" charset="0"/>
                </a:rPr>
                <m:t>=</m:t>
              </m:r>
              <m:f>
                <m:fPr>
                  <m:ctrlPr>
                    <a:rPr lang="en-US" altLang="zh-CN" sz="1800" b="1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zh-CN" altLang="en-US" sz="1800" b="1" i="1" kern="1200" smtClean="0">
                      <a:latin typeface="Cambria Math" panose="02040503050406030204" pitchFamily="18" charset="0"/>
                    </a:rPr>
                    <m:t>𝓐</m:t>
                  </m:r>
                </m:num>
                <m:den>
                  <m:sSup>
                    <m:s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𝟒</m:t>
                      </m:r>
                    </m:sup>
                  </m:sSup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[</m:t>
                  </m:r>
                  <m:sSup>
                    <m:s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1800" b="1" i="0" kern="1200" smtClean="0">
                          <a:latin typeface="Cambria Math" panose="02040503050406030204" pitchFamily="18" charset="0"/>
                        </a:rPr>
                        <m:t>𝐥𝐧</m:t>
                      </m:r>
                    </m:e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d>
                    <m:d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f>
                        <m:fPr>
                          <m:ctrlPr>
                            <a:rPr lang="en-US" altLang="zh-CN" sz="1800" b="1" i="1" kern="12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altLang="zh-CN" sz="1800" b="1" i="1" kern="12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𝜦</m:t>
                              </m:r>
                            </m:e>
                            <m:sup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e>
                  </m:d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+</m:t>
                  </m:r>
                  <m:sSup>
                    <m:s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zh-CN" altLang="en-US" sz="1800" b="1" i="1" kern="1200" smtClean="0">
                          <a:latin typeface="Cambria Math" panose="02040503050406030204" pitchFamily="18" charset="0"/>
                        </a:rPr>
                        <m:t>𝝅</m:t>
                      </m:r>
                    </m:e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]</m:t>
                  </m:r>
                </m:den>
              </m:f>
            </m:oMath>
          </a14:m>
          <a:r>
            <a:rPr lang="zh-CN" altLang="en-US" sz="1800" b="1" kern="1200" dirty="0"/>
            <a:t> </a:t>
          </a:r>
          <a:r>
            <a:rPr lang="en-US" altLang="zh-CN" sz="1800" b="1" kern="1200" dirty="0"/>
            <a:t>or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|"/>
                  <m:ctrlPr>
                    <a:rPr lang="en-US" altLang="zh-CN" sz="1800" b="1" i="1" kern="120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𝑮</m:t>
                      </m:r>
                    </m:e>
                    <m:sub>
                      <m:r>
                        <a:rPr lang="en-US" altLang="zh-CN" sz="1800" b="1" i="0" kern="1200" smtClean="0">
                          <a:latin typeface="Cambria Math" panose="02040503050406030204" pitchFamily="18" charset="0"/>
                        </a:rPr>
                        <m:t>𝐞𝐟𝐟</m:t>
                      </m:r>
                    </m:sub>
                  </m:sSub>
                </m:e>
              </m:d>
              <m:r>
                <a:rPr lang="en-US" altLang="zh-CN" sz="1800" b="1" i="1" kern="1200" smtClean="0">
                  <a:latin typeface="Cambria Math" panose="02040503050406030204" pitchFamily="18" charset="0"/>
                </a:rPr>
                <m:t>=</m:t>
              </m:r>
              <m:f>
                <m:fPr>
                  <m:ctrlPr>
                    <a:rPr lang="en-US" altLang="zh-CN" sz="1800" b="1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zh-CN" altLang="en-US" sz="1800" b="1" i="1" kern="1200" smtClean="0">
                      <a:latin typeface="Cambria Math" panose="02040503050406030204" pitchFamily="18" charset="0"/>
                    </a:rPr>
                    <m:t>𝓐</m:t>
                  </m:r>
                </m:num>
                <m:den>
                  <m:d>
                    <m:d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 kern="12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  <m:sup>
                              <m:r>
                                <a:rPr lang="en-US" altLang="zh-CN" sz="1800" b="1" i="1" kern="120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e>
                  </m:d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[</m:t>
                  </m:r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𝟏</m:t>
                  </m:r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−</m:t>
                  </m:r>
                  <m:sSup>
                    <m:s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𝒒</m:t>
                      </m:r>
                    </m:e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r>
                    <a:rPr lang="en-US" altLang="zh-CN" sz="1800" b="1" i="1" kern="1200" smtClean="0">
                      <a:latin typeface="Cambria Math" panose="02040503050406030204" pitchFamily="18" charset="0"/>
                    </a:rPr>
                    <m:t>/</m:t>
                  </m:r>
                  <m:sSubSup>
                    <m:sSub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bSup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𝒒</m:t>
                      </m:r>
                    </m:e>
                    <m:sub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bSup>
                  <m:sSup>
                    <m:sSupPr>
                      <m:ctrlP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]</m:t>
                      </m:r>
                    </m:e>
                    <m:sup>
                      <m:r>
                        <a:rPr lang="en-US" altLang="zh-CN" sz="1800" b="1" i="1" kern="1200" smtClean="0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</m:den>
              </m:f>
            </m:oMath>
          </a14:m>
          <a:endParaRPr lang="zh-CN" altLang="en-US" sz="1800" b="1" kern="1200" dirty="0"/>
        </a:p>
      </dsp:txBody>
      <dsp:txXfrm>
        <a:off x="8516769" y="443304"/>
        <a:ext cx="2730574" cy="1901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8043D88-447C-41AF-9EF2-5BDB65B209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C9228AE-B0A3-431F-95E7-1237E83131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15C9D-2D40-4214-95FC-9C420828B833}" type="datetimeFigureOut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C21EAF6-8C48-4384-824B-4921EFBBC1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492957-D872-4899-9234-5A7E01A433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1933F-F810-4456-B4FD-E849EE4CD8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2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58D4F-73CC-4F06-B937-2173671676BB}" type="datetimeFigureOut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3A102-C040-45B2-BAA1-C8B41635F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06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86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ED059-877D-4379-9630-5255FCFEB62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573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689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027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ED059-877D-4379-9630-5255FCFEB62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447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ED059-877D-4379-9630-5255FCFEB62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446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Lambda production at high energy region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1222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299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446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260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971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F1457-5CBD-49F9-BFBB-53143451F960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951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E2291-4E14-245D-0C5B-AAEB784FF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D068E76-CF1F-9502-48A6-EFDA5FCCF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8BC0F66-21A5-128B-7BCC-E1F4401E72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Y(4660) is a Hidden charm Baryonium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7CD21D-9D6B-E4B8-F7F8-B6F1F96221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F1457-5CBD-49F9-BFBB-53143451F960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7419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Share feature of a plateau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554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49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778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946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3A102-C040-45B2-BAA1-C8B41635F48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252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80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080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8ED059-877D-4379-9630-5255FCFEB62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01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702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D4A2-73D1-422C-9AFF-D662D46200C9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2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5E45F-6B47-487D-9940-7936E4518D03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33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B23-5AA7-47C5-B157-920F0285E81F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69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38130"/>
            <a:ext cx="10363200" cy="1971833"/>
          </a:xfrm>
        </p:spPr>
        <p:txBody>
          <a:bodyPr anchor="b"/>
          <a:lstStyle>
            <a:lvl1pPr algn="ctr">
              <a:defRPr sz="6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D4A2-73D1-422C-9AFF-D662D46200C9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20BDE00-C043-4DA3-8D16-BC3C18E2ED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98" y="363892"/>
            <a:ext cx="2538421" cy="89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中国科学技术大学关于进一步加强公共平台建设与管理工作的通知">
            <a:extLst>
              <a:ext uri="{FF2B5EF4-FFF2-40B4-BE49-F238E27FC236}">
                <a16:creationId xmlns:a16="http://schemas.microsoft.com/office/drawing/2014/main" id="{8997CA34-0562-767D-3FB5-0DD21FE29C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3893"/>
            <a:ext cx="6951341" cy="887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4354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359" y="124413"/>
            <a:ext cx="10515600" cy="890089"/>
          </a:xfrm>
        </p:spPr>
        <p:txBody>
          <a:bodyPr>
            <a:normAutofit/>
          </a:bodyPr>
          <a:lstStyle>
            <a:lvl1pPr algn="ctr">
              <a:defRPr sz="4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73" y="1144515"/>
            <a:ext cx="11264227" cy="5032449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022C-15B0-438F-A635-1446FD40B6E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373EED49-3216-405E-9ED3-1DF5FB63FA56}"/>
              </a:ext>
            </a:extLst>
          </p:cNvPr>
          <p:cNvCxnSpPr>
            <a:cxnSpLocks/>
          </p:cNvCxnSpPr>
          <p:nvPr userDrawn="1"/>
        </p:nvCxnSpPr>
        <p:spPr>
          <a:xfrm>
            <a:off x="0" y="990648"/>
            <a:ext cx="12192000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088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ADB2C8E-E31C-42F1-97AA-D3AB54007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80628"/>
            <a:ext cx="12216360" cy="1870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039" y="2765069"/>
            <a:ext cx="11121224" cy="1007588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F9105-0353-4624-9588-8D0A3532C33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214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A2F9-890C-4A9B-B2E8-7901DD915420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345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9EFA-E8C5-49C9-A5EE-281442854B15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46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05E3A-3D42-472C-B1C6-E2E0740877A7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089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5098-0B34-4122-823D-EB32B2C36D0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594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0B6D-DC47-4E38-AD35-1B00385DFC5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95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3006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869"/>
            <a:ext cx="10515600" cy="4873094"/>
          </a:xfr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022C-15B0-438F-A635-1446FD40B6E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A172FF1-12B0-49DE-8C33-E4853660F9CF}"/>
              </a:ext>
            </a:extLst>
          </p:cNvPr>
          <p:cNvCxnSpPr>
            <a:cxnSpLocks/>
          </p:cNvCxnSpPr>
          <p:nvPr userDrawn="1"/>
        </p:nvCxnSpPr>
        <p:spPr>
          <a:xfrm>
            <a:off x="0" y="990648"/>
            <a:ext cx="12192000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894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15B-DF63-434D-856B-BDEDEDC4AF8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44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5E45F-6B47-487D-9940-7936E4518D03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55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B23-5AA7-47C5-B157-920F0285E81F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39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F9105-0353-4624-9588-8D0A3532C33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6504C07-1E97-49D8-AAFD-B51462ED56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80628"/>
            <a:ext cx="12216360" cy="187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6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A2F9-890C-4A9B-B2E8-7901DD915420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71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9EFA-E8C5-49C9-A5EE-281442854B15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19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05E3A-3D42-472C-B1C6-E2E0740877A7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0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5098-0B34-4122-823D-EB32B2C36D0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216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0B6D-DC47-4E38-AD35-1B00385DFC5E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10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515B-DF63-434D-856B-BDEDEDC4AF8B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12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70142-62D6-487C-BC4F-CE885C68DF53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3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70142-62D6-487C-BC4F-CE885C68DF53}" type="datetime1">
              <a:rPr lang="zh-CN" altLang="en-US" smtClean="0"/>
              <a:t>2026/1/12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4AABA-6ED3-43D4-A200-DA0A2F6CBD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97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1.png"/><Relationship Id="rId7" Type="http://schemas.openxmlformats.org/officeDocument/2006/relationships/image" Target="../media/image5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4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81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82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98.png"/><Relationship Id="rId4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89.png"/><Relationship Id="rId4" Type="http://schemas.openxmlformats.org/officeDocument/2006/relationships/image" Target="../media/image5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103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7.png"/><Relationship Id="rId4" Type="http://schemas.openxmlformats.org/officeDocument/2006/relationships/image" Target="../media/image9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105.png"/><Relationship Id="rId7" Type="http://schemas.openxmlformats.org/officeDocument/2006/relationships/image" Target="../media/image108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15.png"/><Relationship Id="rId4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119.png"/><Relationship Id="rId7" Type="http://schemas.openxmlformats.org/officeDocument/2006/relationships/image" Target="../media/image11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2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24.png"/><Relationship Id="rId7" Type="http://schemas.openxmlformats.org/officeDocument/2006/relationships/image" Target="../media/image58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26.png"/><Relationship Id="rId4" Type="http://schemas.openxmlformats.org/officeDocument/2006/relationships/image" Target="../media/image1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121.png"/><Relationship Id="rId4" Type="http://schemas.openxmlformats.org/officeDocument/2006/relationships/image" Target="../media/image1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1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143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5.png"/><Relationship Id="rId4" Type="http://schemas.openxmlformats.org/officeDocument/2006/relationships/image" Target="../media/image1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128.png"/><Relationship Id="rId4" Type="http://schemas.openxmlformats.org/officeDocument/2006/relationships/image" Target="../media/image1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7" Type="http://schemas.openxmlformats.org/officeDocument/2006/relationships/image" Target="../media/image58.jpe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136.png"/><Relationship Id="rId4" Type="http://schemas.openxmlformats.org/officeDocument/2006/relationships/image" Target="../media/image13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1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5" Type="http://schemas.openxmlformats.org/officeDocument/2006/relationships/image" Target="../media/image58.jpeg"/><Relationship Id="rId4" Type="http://schemas.openxmlformats.org/officeDocument/2006/relationships/image" Target="../media/image153.png"/><Relationship Id="rId9" Type="http://schemas.openxmlformats.org/officeDocument/2006/relationships/image" Target="../media/image1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1.jpg"/><Relationship Id="rId4" Type="http://schemas.openxmlformats.org/officeDocument/2006/relationships/image" Target="../media/image15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1.png"/><Relationship Id="rId5" Type="http://schemas.openxmlformats.org/officeDocument/2006/relationships/image" Target="../media/image24.jpeg"/><Relationship Id="rId15" Type="http://schemas.openxmlformats.org/officeDocument/2006/relationships/image" Target="../media/image34.gif"/><Relationship Id="rId10" Type="http://schemas.openxmlformats.org/officeDocument/2006/relationships/image" Target="../media/image30.jpeg"/><Relationship Id="rId4" Type="http://schemas.openxmlformats.org/officeDocument/2006/relationships/image" Target="../media/image23.png"/><Relationship Id="rId9" Type="http://schemas.openxmlformats.org/officeDocument/2006/relationships/image" Target="../media/image29.jpe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6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3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B50682A-CF14-4C86-A83C-CC53DAD32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z="11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fld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8821E7-AE57-188E-52E2-77153F791C5A}"/>
              </a:ext>
            </a:extLst>
          </p:cNvPr>
          <p:cNvSpPr txBox="1"/>
          <p:nvPr/>
        </p:nvSpPr>
        <p:spPr>
          <a:xfrm>
            <a:off x="176169" y="5752024"/>
            <a:ext cx="12124888" cy="973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400" b="1" kern="1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Workshop on Frontiers in </a:t>
            </a:r>
            <a:r>
              <a:rPr lang="en-US" altLang="zh-CN" sz="2400" b="1" kern="100" dirty="0" err="1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Timelike</a:t>
            </a:r>
            <a:r>
              <a:rPr lang="en-US" altLang="zh-CN" sz="2400" b="1" kern="1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Physics and Nonperturbative Methods</a:t>
            </a:r>
          </a:p>
          <a:p>
            <a:pPr algn="ctr">
              <a:lnSpc>
                <a:spcPct val="125000"/>
              </a:lnSpc>
            </a:pPr>
            <a:r>
              <a:rPr lang="en-US" altLang="zh-CN" sz="2400" b="1" kern="1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12-16 Jan. 2026,</a:t>
            </a:r>
            <a:r>
              <a:rPr lang="zh-CN" altLang="en-US" sz="2400" b="1" kern="1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kern="1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Huizhou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3E3F02F2-0AE4-2497-B65C-FAF06C6C04F5}"/>
              </a:ext>
            </a:extLst>
          </p:cNvPr>
          <p:cNvSpPr txBox="1">
            <a:spLocks/>
          </p:cNvSpPr>
          <p:nvPr/>
        </p:nvSpPr>
        <p:spPr>
          <a:xfrm>
            <a:off x="1120879" y="1637538"/>
            <a:ext cx="9745362" cy="2104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375"/>
              </a:lnSpc>
              <a:spcBef>
                <a:spcPts val="900"/>
              </a:spcBef>
            </a:pPr>
            <a:r>
              <a:rPr lang="en-US" altLang="zh-CN" sz="48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Electromagnetic Form Factors of baryon in Time-like</a:t>
            </a:r>
            <a:endParaRPr lang="zh-CN" altLang="en-US" sz="4800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D7439143-DF24-4A6B-9ACF-502F2C0F784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180058" y="4489349"/>
            <a:ext cx="7442649" cy="1631821"/>
          </a:xfrm>
        </p:spPr>
        <p:txBody>
          <a:bodyPr>
            <a:norm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kumimoji="0"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Xiaorong Zhou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University of Science and Technology of China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24E2330-DB8F-EF9A-6AA8-4ED45A265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60" y="203965"/>
            <a:ext cx="1822216" cy="85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中国科学技术大学关于进一步加强公共平台建设与管理工作的通知">
            <a:extLst>
              <a:ext uri="{FF2B5EF4-FFF2-40B4-BE49-F238E27FC236}">
                <a16:creationId xmlns:a16="http://schemas.microsoft.com/office/drawing/2014/main" id="{39AF7067-EB24-EBD6-27DF-848A84212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52" y="248712"/>
            <a:ext cx="5213506" cy="887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7773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91AD3D0-B010-A504-5FFF-472E67363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33783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BESIII Data Samples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id="{31824014-E546-17EF-7EC2-3F35238FE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356" y="1282218"/>
            <a:ext cx="7751982" cy="47345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5E68CB17-21B8-09CC-57E8-29EC8C0FAC09}"/>
                  </a:ext>
                </a:extLst>
              </p:cNvPr>
              <p:cNvSpPr txBox="1"/>
              <p:nvPr/>
            </p:nvSpPr>
            <p:spPr>
              <a:xfrm>
                <a:off x="525583" y="1200184"/>
                <a:ext cx="4445001" cy="4898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1" spc="12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&gt;40 pb</a:t>
                </a:r>
                <a:r>
                  <a:rPr lang="en-US" altLang="zh-CN" sz="2000" b="1" spc="120" baseline="300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000" b="1" spc="12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spc="12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data collected</a:t>
                </a:r>
                <a:r>
                  <a:rPr kumimoji="1" lang="en-US" altLang="zh-CN" sz="20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b="1" baseline="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Large Charmonium(-like) events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</a:rPr>
                      <m:t>1</m:t>
                    </m:r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kumimoji="1" lang="en-US" altLang="zh-CN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sup>
                    </m:sSup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</m:t>
                    </m:r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𝐽</m:t>
                    </m:r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</m:oMath>
                </a14:m>
                <a:r>
                  <a:rPr kumimoji="1" lang="en-US" altLang="zh-CN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events 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2.7</m:t>
                    </m:r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kumimoji="1" lang="en-US" altLang="zh-CN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9</m:t>
                        </m:r>
                      </m:sup>
                    </m:sSup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sSup>
                      <m:sSupPr>
                        <m:ctrlPr>
                          <a:rPr kumimoji="1" lang="en-US" altLang="zh-CN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</m:e>
                      <m:sup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kumimoji="1" lang="en-US" altLang="zh-CN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events </a:t>
                </a:r>
                <a:endParaRPr kumimoji="1" lang="zh-CN" altLang="en-US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20 fb</a:t>
                </a:r>
                <a:r>
                  <a:rPr kumimoji="1" lang="en-US" altLang="zh-CN" baseline="30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-1</a:t>
                </a:r>
                <a:r>
                  <a:rPr kumimoji="1" lang="en-US" altLang="zh-CN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at 3.773 GeV (</a:t>
                </a:r>
                <a14:m>
                  <m:oMath xmlns:m="http://schemas.openxmlformats.org/officeDocument/2006/math">
                    <m:r>
                      <a:rPr kumimoji="1" lang="en-US" altLang="zh-CN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acc>
                      <m:accPr>
                        <m:chr m:val="̅"/>
                        <m:ctrlPr>
                          <a:rPr kumimoji="1" lang="en-US" altLang="zh-CN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kumimoji="1" lang="en-US" altLang="zh-CN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kumimoji="1" lang="en-US" altLang="zh-CN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pair)</a:t>
                </a:r>
              </a:p>
              <a:p>
                <a:pPr marL="285750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b="1" baseline="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Unique scan data: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Baryon</a:t>
                </a:r>
                <a:r>
                  <a:rPr kumimoji="1" lang="en-US" altLang="zh-CN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pair threshold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kumimoji="1" lang="en-US" altLang="zh-CN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lepton </a:t>
                </a:r>
                <a:r>
                  <a:rPr kumimoji="1"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</a:t>
                </a:r>
                <a:endParaRPr kumimoji="1"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Chic1 threshold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l-GR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pair threshold</a:t>
                </a:r>
                <a:endParaRPr kumimoji="1"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 scan</a:t>
                </a:r>
              </a:p>
              <a:p>
                <a:pPr marL="742950" lvl="1" indent="-2857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XYZ scan</a:t>
                </a:r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5E68CB17-21B8-09CC-57E8-29EC8C0FA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83" y="1200184"/>
                <a:ext cx="4445001" cy="4898585"/>
              </a:xfrm>
              <a:prstGeom prst="rect">
                <a:avLst/>
              </a:prstGeom>
              <a:blipFill>
                <a:blip r:embed="rId4"/>
                <a:stretch>
                  <a:fillRect l="-1235" b="-1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文本框 60">
            <a:extLst>
              <a:ext uri="{FF2B5EF4-FFF2-40B4-BE49-F238E27FC236}">
                <a16:creationId xmlns:a16="http://schemas.microsoft.com/office/drawing/2014/main" id="{398D3639-0047-AFBF-91C0-0DE15F78E36C}"/>
              </a:ext>
            </a:extLst>
          </p:cNvPr>
          <p:cNvSpPr txBox="1"/>
          <p:nvPr/>
        </p:nvSpPr>
        <p:spPr>
          <a:xfrm>
            <a:off x="1604786" y="6272165"/>
            <a:ext cx="9844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spc="12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Threshold/pair production, quantum entanglement, clean env. etc. </a:t>
            </a:r>
            <a:endParaRPr lang="zh-CN" altLang="en-US" sz="2000" b="1" spc="12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951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E71A98-022F-354B-DC9C-865DE42C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Nucleons</a:t>
            </a:r>
            <a:endParaRPr lang="zh-CN" altLang="en-US" b="1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4A3FCD-7380-1A08-A80D-F08CFD5A3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31E16D-1468-6182-5B99-D24C35CE6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90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id="{19F6E4A6-E1EF-797F-C244-7222B54B3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672" y="2123811"/>
            <a:ext cx="2495880" cy="170159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6A89349-7435-DA1C-FAFA-A50F97500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097" y="189381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Timeline of Proton EMFFs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5637B5-71F1-1F07-27E2-BA31AE7E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6497" y="6405748"/>
            <a:ext cx="2743200" cy="365125"/>
          </a:xfrm>
        </p:spPr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A2620184-5E53-5168-A6DA-801A9CE22A77}"/>
              </a:ext>
            </a:extLst>
          </p:cNvPr>
          <p:cNvSpPr/>
          <p:nvPr/>
        </p:nvSpPr>
        <p:spPr>
          <a:xfrm>
            <a:off x="838200" y="3775328"/>
            <a:ext cx="10789024" cy="27790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1268B8A-E43C-1991-5F23-1343B4AC9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344" y="1900664"/>
            <a:ext cx="2870271" cy="1918616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2AA0CB35-2041-82A6-22FE-08E4505CEFBD}"/>
              </a:ext>
            </a:extLst>
          </p:cNvPr>
          <p:cNvSpPr txBox="1"/>
          <p:nvPr/>
        </p:nvSpPr>
        <p:spPr>
          <a:xfrm>
            <a:off x="1980294" y="3963823"/>
            <a:ext cx="1749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Before 2000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2024D62-FE2E-3E25-C3EC-4DC27D646541}"/>
              </a:ext>
            </a:extLst>
          </p:cNvPr>
          <p:cNvSpPr txBox="1"/>
          <p:nvPr/>
        </p:nvSpPr>
        <p:spPr>
          <a:xfrm>
            <a:off x="1176001" y="1254333"/>
            <a:ext cx="339404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 signal events in total,  limited narrow energy region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D59972F-CEEE-0875-C525-2058A9633A30}"/>
              </a:ext>
            </a:extLst>
          </p:cNvPr>
          <p:cNvSpPr txBox="1"/>
          <p:nvPr/>
        </p:nvSpPr>
        <p:spPr>
          <a:xfrm>
            <a:off x="11353800" y="4053234"/>
            <a:ext cx="731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Year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9EDE9E8-57EB-0F80-4F06-3551E39E9F28}"/>
              </a:ext>
            </a:extLst>
          </p:cNvPr>
          <p:cNvSpPr txBox="1"/>
          <p:nvPr/>
        </p:nvSpPr>
        <p:spPr>
          <a:xfrm>
            <a:off x="4935400" y="3937956"/>
            <a:ext cx="1734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2000 to 2020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2DC1A660-D3D2-09C4-23FD-5F5181EB0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637" y="1980573"/>
            <a:ext cx="2870271" cy="1861429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76FB37AE-CD61-198F-2E4C-E92EC252FA48}"/>
              </a:ext>
            </a:extLst>
          </p:cNvPr>
          <p:cNvSpPr txBox="1"/>
          <p:nvPr/>
        </p:nvSpPr>
        <p:spPr>
          <a:xfrm>
            <a:off x="8896302" y="3955019"/>
            <a:ext cx="1897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2020-2025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5EAA65B1-8BBB-337D-B7C8-9158C056389F}"/>
              </a:ext>
            </a:extLst>
          </p:cNvPr>
          <p:cNvSpPr txBox="1"/>
          <p:nvPr/>
        </p:nvSpPr>
        <p:spPr>
          <a:xfrm>
            <a:off x="4742949" y="1277818"/>
            <a:ext cx="2637895" cy="6267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r>
              <a:rPr lang="en-US" altLang="zh-CN" sz="18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BaBar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observed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threshold effect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via ISR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D8AEA91E-531E-E784-DD7A-F84E54CA94CA}"/>
              </a:ext>
            </a:extLst>
          </p:cNvPr>
          <p:cNvSpPr txBox="1"/>
          <p:nvPr/>
        </p:nvSpPr>
        <p:spPr>
          <a:xfrm>
            <a:off x="7475204" y="1220111"/>
            <a:ext cx="4681114" cy="903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BESIII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&amp;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CMD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obtained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best precision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via energy scan at &gt;2.0 GeV and near threshold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A885426-A7BA-FF16-984F-7F35032339DA}"/>
              </a:ext>
            </a:extLst>
          </p:cNvPr>
          <p:cNvSpPr txBox="1"/>
          <p:nvPr/>
        </p:nvSpPr>
        <p:spPr>
          <a:xfrm>
            <a:off x="1050561" y="6193413"/>
            <a:ext cx="343322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PS170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observed |G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ratio for the first time at LEAR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E3C85ADD-9BBE-CC1E-4555-BA7BF608E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246" y="4305949"/>
            <a:ext cx="2858220" cy="1909798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C24EA752-066A-23A1-9B3F-7C99CD4125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7347" y="4252075"/>
            <a:ext cx="2756646" cy="1951417"/>
          </a:xfrm>
          <a:prstGeom prst="rect">
            <a:avLst/>
          </a:prstGeom>
        </p:spPr>
      </p:pic>
      <p:sp>
        <p:nvSpPr>
          <p:cNvPr id="50" name="文本框 49">
            <a:extLst>
              <a:ext uri="{FF2B5EF4-FFF2-40B4-BE49-F238E27FC236}">
                <a16:creationId xmlns:a16="http://schemas.microsoft.com/office/drawing/2014/main" id="{D6102E25-4325-C929-B88E-C18C1DBF9E2E}"/>
              </a:ext>
            </a:extLst>
          </p:cNvPr>
          <p:cNvSpPr txBox="1"/>
          <p:nvPr/>
        </p:nvSpPr>
        <p:spPr>
          <a:xfrm>
            <a:off x="4552758" y="6171515"/>
            <a:ext cx="285822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Result from </a:t>
            </a:r>
            <a:r>
              <a:rPr lang="en-US" altLang="zh-CN" sz="18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BaBar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is inconsistent with PS170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7F7783F2-C78D-C055-DA36-1A6B5C0BAD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6863" y="4348544"/>
            <a:ext cx="3151174" cy="1832348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50C43E47-EDC2-940E-1A70-758836AC5080}"/>
              </a:ext>
            </a:extLst>
          </p:cNvPr>
          <p:cNvSpPr txBox="1"/>
          <p:nvPr/>
        </p:nvSpPr>
        <p:spPr>
          <a:xfrm>
            <a:off x="7475204" y="6205085"/>
            <a:ext cx="320283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BESIII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observed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oscillation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in the |G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 </a:t>
            </a:r>
            <a:r>
              <a:rPr lang="en-US" altLang="zh-CN" sz="18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lineshape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1C7A6578-EA8C-4C44-35CB-773C676D5FB1}"/>
              </a:ext>
            </a:extLst>
          </p:cNvPr>
          <p:cNvSpPr txBox="1"/>
          <p:nvPr/>
        </p:nvSpPr>
        <p:spPr>
          <a:xfrm rot="16200000">
            <a:off x="400931" y="3700543"/>
            <a:ext cx="553998" cy="1296002"/>
          </a:xfrm>
          <a:prstGeom prst="rect">
            <a:avLst/>
          </a:prstGeom>
          <a:solidFill>
            <a:srgbClr val="FFFF00"/>
          </a:solidFill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|G</a:t>
            </a:r>
            <a:r>
              <a:rPr lang="en-US" altLang="zh-CN" sz="24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sz="24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56CB0429-5B52-2AB6-A703-2D463C4E4C8A}"/>
              </a:ext>
            </a:extLst>
          </p:cNvPr>
          <p:cNvSpPr txBox="1"/>
          <p:nvPr/>
        </p:nvSpPr>
        <p:spPr>
          <a:xfrm rot="16200000">
            <a:off x="179514" y="945985"/>
            <a:ext cx="811367" cy="1209743"/>
          </a:xfrm>
          <a:prstGeom prst="rect">
            <a:avLst/>
          </a:prstGeom>
          <a:solidFill>
            <a:srgbClr val="FFFF00"/>
          </a:solidFill>
        </p:spPr>
        <p:txBody>
          <a:bodyPr vert="eaVert" wrap="square" lIns="36000" tIns="36000" rIns="36000" bIns="36000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Cross section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图表&#10;&#10;AI 生成的内容可能不正确。">
            <a:extLst>
              <a:ext uri="{FF2B5EF4-FFF2-40B4-BE49-F238E27FC236}">
                <a16:creationId xmlns:a16="http://schemas.microsoft.com/office/drawing/2014/main" id="{5604D20F-AA05-AA1C-AC05-0A52FEFD58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8352" y="2084962"/>
            <a:ext cx="2303524" cy="159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5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 animBg="1"/>
      <p:bldP spid="44" grpId="0" animBg="1"/>
      <p:bldP spid="47" grpId="0" animBg="1"/>
      <p:bldP spid="50" grpId="0" animBg="1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1BFF2-CC78-489A-A5E5-C6FC0DDAA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86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proton EMFFs </a:t>
            </a:r>
            <a:endParaRPr lang="zh-CN" altLang="en-US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16C0B1C5-EBBB-4CA6-8415-1F737A94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37DC5-04A1-4A6B-8622-3AE4D21799FF}" type="slidenum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13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5B08B4EA-8BB3-79DD-5A84-46895477BE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9490" y="1498600"/>
                <a:ext cx="11180670" cy="107526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near threshold shows very sharp step-like behavior.</a:t>
                </a:r>
              </a:p>
              <a:p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plateau indicates anomaly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 effect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 the production cross section.</a:t>
                </a:r>
              </a:p>
              <a:p>
                <a:endPara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5B08B4EA-8BB3-79DD-5A84-46895477BE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490" y="1498600"/>
                <a:ext cx="11180670" cy="1075268"/>
              </a:xfrm>
              <a:blipFill>
                <a:blip r:embed="rId3"/>
                <a:stretch>
                  <a:fillRect l="-600" t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A755C152-19EE-18F4-B2CF-6E75CE0073E1}"/>
              </a:ext>
            </a:extLst>
          </p:cNvPr>
          <p:cNvSpPr/>
          <p:nvPr/>
        </p:nvSpPr>
        <p:spPr>
          <a:xfrm>
            <a:off x="10627148" y="449574"/>
            <a:ext cx="1564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65E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CMD-3 </a:t>
            </a:r>
            <a:endParaRPr lang="zh-CN" altLang="en-US" sz="2800" b="1" dirty="0">
              <a:solidFill>
                <a:srgbClr val="065E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3B0EAB6-17AB-7CFD-D44E-E635477A9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0" y="2860323"/>
            <a:ext cx="5022506" cy="335743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0C17E8A-7B0E-A643-1ADF-70508192BE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4077" y="3851712"/>
            <a:ext cx="5016758" cy="74933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FDF87AC-C0CE-861B-258B-1BFB3A0DE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4196" y="4748371"/>
            <a:ext cx="6419513" cy="79547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C62C2452-6DB4-A056-CB53-A205B76B48B6}"/>
              </a:ext>
            </a:extLst>
          </p:cNvPr>
          <p:cNvSpPr txBox="1"/>
          <p:nvPr/>
        </p:nvSpPr>
        <p:spPr>
          <a:xfrm>
            <a:off x="5564196" y="3179219"/>
            <a:ext cx="61610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 Born cross section is described with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22B69B1-D2EB-4F7A-9C5B-4593A937B03B}"/>
              </a:ext>
            </a:extLst>
          </p:cNvPr>
          <p:cNvSpPr/>
          <p:nvPr/>
        </p:nvSpPr>
        <p:spPr>
          <a:xfrm>
            <a:off x="3694545" y="2525098"/>
            <a:ext cx="27140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PLB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794, 64-68 (2019)</a:t>
            </a:r>
          </a:p>
        </p:txBody>
      </p:sp>
    </p:spTree>
    <p:extLst>
      <p:ext uri="{BB962C8B-B14F-4D97-AF65-F5344CB8AC3E}">
        <p14:creationId xmlns:p14="http://schemas.microsoft.com/office/powerpoint/2010/main" val="3773785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6EE304-B308-CB04-84FB-EA342058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70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proton EMFFs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024E9A-2AB7-A114-23FB-023354E62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072" y="1344562"/>
            <a:ext cx="11191233" cy="4873094"/>
          </a:xfrm>
        </p:spPr>
        <p:txBody>
          <a:bodyPr/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ISR method with detected photon and undetected at BESIII.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sz="2400" b="1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Damped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oscillation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distribution after subtracting the modified dipole.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4055338-13EA-043C-0F78-5485BEDCC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04808A8-CA87-81C9-068C-EAA0B7270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774" y="2481133"/>
            <a:ext cx="4955087" cy="31935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91EAFF4-BDFF-4048-AA75-64660BAC3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030" y="2552518"/>
            <a:ext cx="4424466" cy="319875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DC30487D-0F22-DFAB-63A2-0DD383F4CA17}"/>
              </a:ext>
            </a:extLst>
          </p:cNvPr>
          <p:cNvSpPr txBox="1"/>
          <p:nvPr/>
        </p:nvSpPr>
        <p:spPr>
          <a:xfrm>
            <a:off x="9243062" y="2267817"/>
            <a:ext cx="3023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PLB 817, 136328 (2021)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5" name="Picture 2" descr="查看源图像">
            <a:extLst>
              <a:ext uri="{FF2B5EF4-FFF2-40B4-BE49-F238E27FC236}">
                <a16:creationId xmlns:a16="http://schemas.microsoft.com/office/drawing/2014/main" id="{7635C5A0-07E6-BC93-4497-5F1E8C177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080" y="332065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D2DA00E7-741F-1BE4-7444-28A39C530A0F}"/>
              </a:ext>
            </a:extLst>
          </p:cNvPr>
          <p:cNvSpPr txBox="1"/>
          <p:nvPr/>
        </p:nvSpPr>
        <p:spPr>
          <a:xfrm>
            <a:off x="263233" y="5948006"/>
            <a:ext cx="1747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Blue dashed: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378F0EF4-73F3-848E-BF34-320684D08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858" y="5874704"/>
            <a:ext cx="4801451" cy="58452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C684C064-44F0-4D42-EEE8-D8A18C8912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484" y="5951339"/>
            <a:ext cx="3826516" cy="431254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8D519791-3CD8-9BF9-E17D-7808CED56133}"/>
              </a:ext>
            </a:extLst>
          </p:cNvPr>
          <p:cNvSpPr txBox="1"/>
          <p:nvPr/>
        </p:nvSpPr>
        <p:spPr>
          <a:xfrm>
            <a:off x="6776030" y="5957512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Black dashed: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319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1BFF2-CC78-489A-A5E5-C6FC0DDAA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86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proton EMFFs </a:t>
            </a:r>
            <a:endParaRPr lang="zh-CN" altLang="en-US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查看源图像">
            <a:extLst>
              <a:ext uri="{FF2B5EF4-FFF2-40B4-BE49-F238E27FC236}">
                <a16:creationId xmlns:a16="http://schemas.microsoft.com/office/drawing/2014/main" id="{C306C71C-E19F-4EEB-9E2D-65275E8A6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021" y="287234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16C0B1C5-EBBB-4CA6-8415-1F737A94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37DC5-04A1-4A6B-8622-3AE4D21799FF}" type="slidenum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15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5B08B4EA-8BB3-79DD-5A84-46895477BE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36153"/>
                <a:ext cx="11008307" cy="2090564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Scan technique 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2.0 to 3.08 GeV, using 688.5 pb</a:t>
                </a:r>
                <a:r>
                  <a:rPr lang="en-US" altLang="zh-CN" sz="2400" baseline="30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-1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integrated luminosity.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|, |G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are determined with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high accuracy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|G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is measured for the first time.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5B08B4EA-8BB3-79DD-5A84-46895477BE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36153"/>
                <a:ext cx="11008307" cy="2090564"/>
              </a:xfrm>
              <a:blipFill>
                <a:blip r:embed="rId4"/>
                <a:stretch>
                  <a:fillRect l="-776" t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9DB932FD-58E9-2A21-2750-FD18B852A8E0}"/>
              </a:ext>
            </a:extLst>
          </p:cNvPr>
          <p:cNvSpPr txBox="1"/>
          <p:nvPr/>
        </p:nvSpPr>
        <p:spPr>
          <a:xfrm>
            <a:off x="8961120" y="3307745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0" i="1" baseline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PRL</a:t>
            </a:r>
            <a:r>
              <a:rPr lang="en-US" altLang="zh-CN" sz="1800" i="1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124</a:t>
            </a:r>
            <a:r>
              <a:rPr lang="en-US" altLang="zh-CN" sz="1800" b="0" i="1" baseline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042001 (2020) </a:t>
            </a:r>
            <a:r>
              <a:rPr lang="en-US" altLang="zh-CN" sz="1800" i="1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DB850E5-0547-368F-52F3-234D1E838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188" y="3790162"/>
            <a:ext cx="7676936" cy="26689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4BA1DAB-00AB-895C-0F74-BAE7AC06EE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188" y="3790162"/>
            <a:ext cx="3728615" cy="250547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27401F7-103E-9B77-32D0-CEF5090CC4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7892" y="3815342"/>
            <a:ext cx="3728615" cy="250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40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2750DD-C537-CAF5-530B-D842C737A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036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44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nalyticity of proton EMFFs</a:t>
            </a:r>
            <a:endParaRPr lang="zh-CN" altLang="en-US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F4AF64-34B2-1006-B622-B8C056FB7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124DDB95-EEB0-FF16-2C25-BCEAF57132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0835" y="1914691"/>
                <a:ext cx="6899529" cy="3341121"/>
              </a:xfrm>
            </p:spPr>
            <p:txBody>
              <a:bodyPr>
                <a:normAutofit fontScale="925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SL data shows a monotone decrease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from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zh-CN" alt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TL data decreases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from 1 at threshold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Damped oscillation feature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of |G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in Time-like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Perturbative domain has not been reached.</a:t>
                </a:r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124DDB95-EEB0-FF16-2C25-BCEAF57132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0835" y="1914691"/>
                <a:ext cx="6899529" cy="3341121"/>
              </a:xfrm>
              <a:blipFill>
                <a:blip r:embed="rId3"/>
                <a:stretch>
                  <a:fillRect l="-973" t="-2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55D71976-C239-C882-DE20-7DC618C03C6A}"/>
              </a:ext>
            </a:extLst>
          </p:cNvPr>
          <p:cNvSpPr txBox="1"/>
          <p:nvPr/>
        </p:nvSpPr>
        <p:spPr>
          <a:xfrm>
            <a:off x="534702" y="5545367"/>
            <a:ext cx="51726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E. </a:t>
            </a:r>
            <a:r>
              <a:rPr lang="en-US" altLang="zh-CN" i="1" dirty="0" err="1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Tomasi</a:t>
            </a:r>
            <a:r>
              <a:rPr lang="en-US" altLang="zh-CN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-Gustafsson et al., PRC 103, 035203 (2021)</a:t>
            </a:r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F867AF5-0FD2-3283-8CE9-7DB35D497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2407" y="3745839"/>
            <a:ext cx="6496384" cy="74933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FE4C877-2CA1-D1FD-7A41-77A479576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93" y="1214745"/>
            <a:ext cx="4515082" cy="429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945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35910A48-4883-E591-72EA-80553273B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6389" y="1761383"/>
            <a:ext cx="2921455" cy="205731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6A89349-7435-DA1C-FAFA-A50F97500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Timeline of Neutron EMFFs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5637B5-71F1-1F07-27E2-BA31AE7E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6497" y="6405748"/>
            <a:ext cx="2743200" cy="365125"/>
          </a:xfrm>
        </p:spPr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AA0CB35-2041-82A6-22FE-08E4505CEFBD}"/>
              </a:ext>
            </a:extLst>
          </p:cNvPr>
          <p:cNvSpPr txBox="1"/>
          <p:nvPr/>
        </p:nvSpPr>
        <p:spPr>
          <a:xfrm>
            <a:off x="1980294" y="3963823"/>
            <a:ext cx="1749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Before 2000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2024D62-FE2E-3E25-C3EC-4DC27D646541}"/>
              </a:ext>
            </a:extLst>
          </p:cNvPr>
          <p:cNvSpPr txBox="1"/>
          <p:nvPr/>
        </p:nvSpPr>
        <p:spPr>
          <a:xfrm>
            <a:off x="1586513" y="1066898"/>
            <a:ext cx="256390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irst result from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FENICE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large cross section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D59972F-CEEE-0875-C525-2058A9633A30}"/>
              </a:ext>
            </a:extLst>
          </p:cNvPr>
          <p:cNvSpPr txBox="1"/>
          <p:nvPr/>
        </p:nvSpPr>
        <p:spPr>
          <a:xfrm>
            <a:off x="11370044" y="4016346"/>
            <a:ext cx="731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Year</a:t>
            </a:r>
            <a:endParaRPr lang="zh-CN" altLang="en-US" sz="2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9EDE9E8-57EB-0F80-4F06-3551E39E9F28}"/>
              </a:ext>
            </a:extLst>
          </p:cNvPr>
          <p:cNvSpPr txBox="1"/>
          <p:nvPr/>
        </p:nvSpPr>
        <p:spPr>
          <a:xfrm>
            <a:off x="5924671" y="3945615"/>
            <a:ext cx="1734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2000 to 2020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6FB37AE-CD61-198F-2E4C-E92EC252FA48}"/>
              </a:ext>
            </a:extLst>
          </p:cNvPr>
          <p:cNvSpPr txBox="1"/>
          <p:nvPr/>
        </p:nvSpPr>
        <p:spPr>
          <a:xfrm>
            <a:off x="10026544" y="3945615"/>
            <a:ext cx="802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2020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5EAA65B1-8BBB-337D-B7C8-9158C056389F}"/>
              </a:ext>
            </a:extLst>
          </p:cNvPr>
          <p:cNvSpPr txBox="1"/>
          <p:nvPr/>
        </p:nvSpPr>
        <p:spPr>
          <a:xfrm>
            <a:off x="5272069" y="1086528"/>
            <a:ext cx="2488010" cy="903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SND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scan near threshold, plateau behavior observed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D8AEA91E-531E-E784-DD7A-F84E54CA94CA}"/>
              </a:ext>
            </a:extLst>
          </p:cNvPr>
          <p:cNvSpPr txBox="1"/>
          <p:nvPr/>
        </p:nvSpPr>
        <p:spPr>
          <a:xfrm>
            <a:off x="9099834" y="1086528"/>
            <a:ext cx="2488010" cy="903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BESIII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SND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obtain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precision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results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50C43E47-EDC2-940E-1A70-758836AC5080}"/>
              </a:ext>
            </a:extLst>
          </p:cNvPr>
          <p:cNvSpPr txBox="1"/>
          <p:nvPr/>
        </p:nvSpPr>
        <p:spPr>
          <a:xfrm>
            <a:off x="8576497" y="6211669"/>
            <a:ext cx="307645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BESIII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measured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sz="18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for the first time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1C7A6578-EA8C-4C44-35CB-773C676D5FB1}"/>
              </a:ext>
            </a:extLst>
          </p:cNvPr>
          <p:cNvSpPr txBox="1"/>
          <p:nvPr/>
        </p:nvSpPr>
        <p:spPr>
          <a:xfrm rot="16200000">
            <a:off x="486095" y="3667004"/>
            <a:ext cx="553998" cy="1357687"/>
          </a:xfrm>
          <a:prstGeom prst="rect">
            <a:avLst/>
          </a:prstGeom>
          <a:solidFill>
            <a:srgbClr val="FFFF00"/>
          </a:solidFill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|G</a:t>
            </a:r>
            <a:r>
              <a:rPr lang="en-US" altLang="zh-CN" sz="24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sz="24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 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F4ED499-4BBD-398C-BE00-A986F87DD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9413" y="1684108"/>
            <a:ext cx="3035299" cy="213028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D3B0E6C-D026-0809-C6F0-3EF3FA832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1812" y="1728504"/>
            <a:ext cx="3268020" cy="2123070"/>
          </a:xfrm>
          <a:prstGeom prst="rect">
            <a:avLst/>
          </a:prstGeom>
        </p:spPr>
      </p:pic>
      <p:sp>
        <p:nvSpPr>
          <p:cNvPr id="15" name="箭头: 右 14">
            <a:extLst>
              <a:ext uri="{FF2B5EF4-FFF2-40B4-BE49-F238E27FC236}">
                <a16:creationId xmlns:a16="http://schemas.microsoft.com/office/drawing/2014/main" id="{A2620184-5E53-5168-A6DA-801A9CE22A77}"/>
              </a:ext>
            </a:extLst>
          </p:cNvPr>
          <p:cNvSpPr/>
          <p:nvPr/>
        </p:nvSpPr>
        <p:spPr>
          <a:xfrm>
            <a:off x="838200" y="3767747"/>
            <a:ext cx="10789024" cy="27790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F79CF11-647F-7827-C9A7-490A6B6DC5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7538" y="4275012"/>
            <a:ext cx="3309686" cy="187508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EBB3C6B-2732-8E88-8C77-376E9C1BDE81}"/>
              </a:ext>
            </a:extLst>
          </p:cNvPr>
          <p:cNvSpPr txBox="1"/>
          <p:nvPr/>
        </p:nvSpPr>
        <p:spPr>
          <a:xfrm>
            <a:off x="2464989" y="4807144"/>
            <a:ext cx="467365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No experimental result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56CB0429-5B52-2AB6-A703-2D463C4E4C8A}"/>
              </a:ext>
            </a:extLst>
          </p:cNvPr>
          <p:cNvSpPr txBox="1"/>
          <p:nvPr/>
        </p:nvSpPr>
        <p:spPr>
          <a:xfrm rot="16200000">
            <a:off x="258734" y="892415"/>
            <a:ext cx="900000" cy="1248966"/>
          </a:xfrm>
          <a:prstGeom prst="rect">
            <a:avLst/>
          </a:prstGeom>
          <a:solidFill>
            <a:srgbClr val="FFFF00"/>
          </a:solidFill>
        </p:spPr>
        <p:txBody>
          <a:bodyPr vert="eaVert" wrap="square" lIns="36000" tIns="36000" rIns="36000" bIns="36000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Cross section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37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 animBg="1"/>
      <p:bldP spid="44" grpId="0" animBg="1"/>
      <p:bldP spid="53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1BFF2-CC78-489A-A5E5-C6FC0DDAA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86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neutron EMFFs </a:t>
            </a:r>
            <a:endParaRPr lang="zh-CN" altLang="en-US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查看源图像">
            <a:extLst>
              <a:ext uri="{FF2B5EF4-FFF2-40B4-BE49-F238E27FC236}">
                <a16:creationId xmlns:a16="http://schemas.microsoft.com/office/drawing/2014/main" id="{C306C71C-E19F-4EEB-9E2D-65275E8A6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2355" y="287234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内容占位符 10">
            <a:extLst>
              <a:ext uri="{FF2B5EF4-FFF2-40B4-BE49-F238E27FC236}">
                <a16:creationId xmlns:a16="http://schemas.microsoft.com/office/drawing/2014/main" id="{BCD1DC5A-37D7-41E5-9F85-903F372084F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749" y="3525446"/>
            <a:ext cx="8154717" cy="30134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9287116D-A121-4903-8D45-FDE5EBAA77DE}"/>
                  </a:ext>
                </a:extLst>
              </p:cNvPr>
              <p:cNvSpPr/>
              <p:nvPr/>
            </p:nvSpPr>
            <p:spPr>
              <a:xfrm>
                <a:off x="527261" y="1278677"/>
                <a:ext cx="11137477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acc>
                      <m:accPr>
                        <m:chr m:val="̅"/>
                        <m:ctrl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  <m:r>
                      <a:rPr lang="en-US" altLang="zh-CN" sz="2400" i="1">
                        <a:latin typeface="Cambria Math" panose="02040503050406030204" pitchFamily="18" charset="0"/>
                        <a:ea typeface="Ebrima" panose="02000000000000000000" pitchFamily="2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2.0-3.08 GeV, 647.9 pb</a:t>
                </a:r>
                <a:r>
                  <a:rPr lang="en-US" altLang="zh-CN" sz="2400" baseline="30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𝛾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coupling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larger than </a:t>
                </a: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𝛾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coupling =&gt;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consistent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with theoretical limits from VMD, </a:t>
                </a:r>
                <a:r>
                  <a:rPr lang="en-US" altLang="zh-CN" sz="24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Skyrme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etc.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baseline="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Oscillation</a:t>
                </a:r>
                <a:r>
                  <a:rPr lang="en-US" altLang="zh-CN" sz="24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of reduced-|G| observed in neutron with a phase </a:t>
                </a:r>
                <a:r>
                  <a:rPr lang="en-US" altLang="zh-CN" sz="2400" baseline="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orthogonal</a:t>
                </a:r>
                <a:r>
                  <a:rPr lang="en-US" altLang="zh-CN" sz="24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to that of proton.</a:t>
                </a:r>
                <a:endParaRPr lang="en-US" altLang="zh-CN" sz="2400" b="1" baseline="0" dirty="0">
                  <a:solidFill>
                    <a:srgbClr val="2B0F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9287116D-A121-4903-8D45-FDE5EBAA77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261" y="1278677"/>
                <a:ext cx="11137477" cy="2246769"/>
              </a:xfrm>
              <a:prstGeom prst="rect">
                <a:avLst/>
              </a:prstGeom>
              <a:blipFill>
                <a:blip r:embed="rId5"/>
                <a:stretch>
                  <a:fillRect l="-711" t="-1902" b="-5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id="{800A90ED-7043-4607-B278-D50EBFE56A44}"/>
              </a:ext>
            </a:extLst>
          </p:cNvPr>
          <p:cNvSpPr/>
          <p:nvPr/>
        </p:nvSpPr>
        <p:spPr>
          <a:xfrm>
            <a:off x="4851810" y="6460917"/>
            <a:ext cx="33217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zh-CN" sz="1600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Nat. Phys. 17, 1200–1204 (2021)</a:t>
            </a:r>
            <a:endParaRPr lang="zh-CN" altLang="en-US" sz="16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16C0B1C5-EBBB-4CA6-8415-1F737A94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37DC5-04A1-4A6B-8622-3AE4D21799FF}" type="slidenum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18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063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1BFF2-CC78-489A-A5E5-C6FC0DDAA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86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neutron EMFFs </a:t>
            </a:r>
            <a:endParaRPr lang="zh-CN" altLang="en-US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70C8BE4-F71E-40CC-9A03-E41C94345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4042" y="34209"/>
            <a:ext cx="879515" cy="937760"/>
          </a:xfrm>
          <a:prstGeom prst="rect">
            <a:avLst/>
          </a:prstGeom>
        </p:spPr>
      </p:pic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16C0B1C5-EBBB-4CA6-8415-1F737A94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9779"/>
            <a:ext cx="2743200" cy="365125"/>
          </a:xfrm>
        </p:spPr>
        <p:txBody>
          <a:bodyPr/>
          <a:lstStyle/>
          <a:p>
            <a:fld id="{1EF37DC5-04A1-4A6B-8622-3AE4D21799FF}" type="slidenum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19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DFB5175-00BA-4320-B925-FB82E4CFC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327" y="2917152"/>
            <a:ext cx="4455091" cy="33110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BCB65A9F-073A-40BC-8379-7555EF03CF43}"/>
                  </a:ext>
                </a:extLst>
              </p:cNvPr>
              <p:cNvSpPr/>
              <p:nvPr/>
            </p:nvSpPr>
            <p:spPr>
              <a:xfrm>
                <a:off x="765413" y="1253263"/>
                <a:ext cx="11426587" cy="15120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  <m:r>
                      <a:rPr lang="en-US" altLang="zh-CN" sz="2400" i="1">
                        <a:latin typeface="Cambria Math" panose="02040503050406030204" pitchFamily="18" charset="0"/>
                        <a:ea typeface="Ebrima" panose="02000000000000000000" pitchFamily="2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1.884 to 2.007 GeV, ~30 pb</a:t>
                </a:r>
                <a:r>
                  <a:rPr lang="en-US" altLang="zh-CN" sz="2400" baseline="30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-1</a:t>
                </a:r>
                <a:endPara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0.4 </a:t>
                </a:r>
                <a:r>
                  <a:rPr lang="en-US" altLang="zh-CN" sz="24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nb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below 2 GeV. Similar plateau as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 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Reduced-|G|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contracts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the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common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proton /neutron oscillation frequency.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BCB65A9F-073A-40BC-8379-7555EF03CF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13" y="1253263"/>
                <a:ext cx="11426587" cy="1512081"/>
              </a:xfrm>
              <a:prstGeom prst="rect">
                <a:avLst/>
              </a:prstGeom>
              <a:blipFill>
                <a:blip r:embed="rId5"/>
                <a:stretch>
                  <a:fillRect l="-747" t="-2823" b="-84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4F09DF00-EA63-42EC-801B-6D03AAD153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9616" y="2887569"/>
            <a:ext cx="4257503" cy="3374469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4536B1F1-767B-4ABB-9494-E7491C268E95}"/>
              </a:ext>
            </a:extLst>
          </p:cNvPr>
          <p:cNvSpPr/>
          <p:nvPr/>
        </p:nvSpPr>
        <p:spPr>
          <a:xfrm>
            <a:off x="6798862" y="6173787"/>
            <a:ext cx="2939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Eur.Phys.J.C</a:t>
            </a:r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82 (2022) 8, 761</a:t>
            </a:r>
            <a:endParaRPr lang="zh-CN" altLang="en-US" sz="16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87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752A33-2783-86CF-EE0B-B15549DE0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Introduction</a:t>
            </a:r>
            <a:endParaRPr lang="zh-CN" altLang="en-US" b="1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BA941A-170A-C8C7-F10A-CF7D2CF9E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25C78F-3311-0C80-56B6-9CA7A4C72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E7649C-5757-4D6F-BD93-E226FCB8E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4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Recent results of neutron EMFFs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D7F555-66A9-4A6C-A802-22A96A1DD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E1898AB-D5FA-4CBE-B7DA-968BEA37919D}"/>
              </a:ext>
            </a:extLst>
          </p:cNvPr>
          <p:cNvSpPr/>
          <p:nvPr/>
        </p:nvSpPr>
        <p:spPr>
          <a:xfrm>
            <a:off x="562613" y="1425382"/>
            <a:ext cx="10690411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Compared with the FENICE results, the values for |G</a:t>
            </a:r>
            <a:r>
              <a:rPr lang="en-US" altLang="zh-CN" sz="24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from this work are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smaller by a factor of 2-3.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400" baseline="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Results is compared with </a:t>
            </a:r>
            <a:r>
              <a:rPr lang="en-US" altLang="zh-CN" sz="240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various models</a:t>
            </a:r>
            <a:r>
              <a:rPr lang="en-US" altLang="zh-CN" sz="2400" baseline="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 </a:t>
            </a:r>
            <a:r>
              <a:rPr lang="en-US" altLang="zh-CN" sz="2400" baseline="0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pQCD</a:t>
            </a:r>
            <a:r>
              <a:rPr lang="en-US" altLang="zh-CN" sz="24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modified dipole, VMD and dispersion relations (DR), and DR model gives good consistency.</a:t>
            </a:r>
            <a:endParaRPr lang="en-US" altLang="zh-CN" sz="2400" baseline="0" dirty="0">
              <a:solidFill>
                <a:srgbClr val="2B0FD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" descr="查看源图像">
            <a:extLst>
              <a:ext uri="{FF2B5EF4-FFF2-40B4-BE49-F238E27FC236}">
                <a16:creationId xmlns:a16="http://schemas.microsoft.com/office/drawing/2014/main" id="{67E8E7AF-53B5-AD86-7F0F-E1766560E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435" y="330548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C247094-CDB6-40BC-A7C1-F937AE38B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537" y="3554713"/>
            <a:ext cx="4087718" cy="292874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43602C5-D186-5B3C-2628-815CB5AFD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7819" y="3602760"/>
            <a:ext cx="4190338" cy="288070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AC6A7AC-C805-5978-0654-5A2E271AEBE1}"/>
              </a:ext>
            </a:extLst>
          </p:cNvPr>
          <p:cNvSpPr txBox="1"/>
          <p:nvPr/>
        </p:nvSpPr>
        <p:spPr>
          <a:xfrm>
            <a:off x="7526845" y="3255240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PRL 130, 151905 (2023)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762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0FC595-25FD-1231-0A64-C405B72A4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Hyperons</a:t>
            </a:r>
            <a:endParaRPr lang="zh-CN" altLang="en-US" b="1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2D7D5F-5F15-AD98-0B36-42CD3841F9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3F76A9-DADC-0B7F-60E0-2B07DBEAE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6981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DFAE52-3CC5-4039-B547-3D58CD073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6989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42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From nucleon to hyperon</a:t>
            </a:r>
            <a:endParaRPr lang="zh-CN" altLang="en-US" b="1" dirty="0">
              <a:solidFill>
                <a:srgbClr val="0422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30676C-9546-454A-ADDB-661419C08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54" y="4236244"/>
            <a:ext cx="7315199" cy="249177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 hyperons can be produced in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2000" baseline="300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annihilation above their production threshold</a:t>
            </a:r>
            <a:endParaRPr kumimoji="1"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Cross section can be obtained very close to threshold with finite PHSP of final state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With hyperon </a:t>
            </a:r>
            <a:r>
              <a:rPr kumimoji="1"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weak decay 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to B+P, the </a:t>
            </a:r>
            <a:r>
              <a:rPr kumimoji="1"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polarization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of hyperon can be measured, so does the </a:t>
            </a:r>
            <a:r>
              <a:rPr kumimoji="1"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relative phase 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between G</a:t>
            </a:r>
            <a:r>
              <a:rPr kumimoji="1" lang="en-US" altLang="zh-CN" sz="20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and G</a:t>
            </a:r>
            <a:r>
              <a:rPr kumimoji="1" lang="en-US" altLang="zh-CN" sz="20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endParaRPr kumimoji="1"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98104CC-4E37-46AC-B4FD-C73BC042F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Bild 3">
            <a:extLst>
              <a:ext uri="{FF2B5EF4-FFF2-40B4-BE49-F238E27FC236}">
                <a16:creationId xmlns:a16="http://schemas.microsoft.com/office/drawing/2014/main" id="{FB0B89C8-5A73-4C1A-81A4-ED3E0BE8F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75" y="1282727"/>
            <a:ext cx="3927984" cy="267078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A8E906C-80AF-4740-BFFD-8D05A2A6AF2D}"/>
              </a:ext>
            </a:extLst>
          </p:cNvPr>
          <p:cNvSpPr txBox="1"/>
          <p:nvPr/>
        </p:nvSpPr>
        <p:spPr>
          <a:xfrm>
            <a:off x="7490239" y="1069356"/>
            <a:ext cx="13722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C028C45-3C74-44F4-8197-965F08DA9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268" y="1282727"/>
            <a:ext cx="3306872" cy="254354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127DFA2-4FF3-8C8B-AECC-25C29C06BDF0}"/>
              </a:ext>
            </a:extLst>
          </p:cNvPr>
          <p:cNvSpPr txBox="1"/>
          <p:nvPr/>
        </p:nvSpPr>
        <p:spPr>
          <a:xfrm>
            <a:off x="1496860" y="1114432"/>
            <a:ext cx="16206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3529517-133C-49BA-A025-171732058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268" y="4472681"/>
            <a:ext cx="5060439" cy="177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934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id="{6A7E3E27-F7B1-435E-8913-FF218280C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311" y="3509163"/>
            <a:ext cx="3108368" cy="216327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46C8C2-92AB-4848-9989-15914598A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321" y="3570394"/>
            <a:ext cx="2938017" cy="20578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2">
                <a:extLst>
                  <a:ext uri="{FF2B5EF4-FFF2-40B4-BE49-F238E27FC236}">
                    <a16:creationId xmlns:a16="http://schemas.microsoft.com/office/drawing/2014/main" id="{A7DAD651-385D-4954-AA09-51C8AD261D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1684" y="1208727"/>
                <a:ext cx="11306476" cy="21378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zh-CN" sz="2400" dirty="0">
                    <a:cs typeface="Arial" panose="020B0604020202020204" pitchFamily="34" charset="0"/>
                  </a:rPr>
                  <a:t>Let’s </a:t>
                </a:r>
                <a:r>
                  <a:rPr lang="en-US" altLang="zh-CN" sz="2400" dirty="0">
                    <a:cs typeface="Times New Roman" panose="02020603050405020304" pitchFamily="18" charset="0"/>
                  </a:rPr>
                  <a:t>recall the Born cross section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2400" dirty="0"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[|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sub>
                    </m:sSub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</m:d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dirty="0">
                    <a:cs typeface="Times New Roman" panose="02020603050405020304" pitchFamily="18" charset="0"/>
                  </a:rPr>
                  <a:t>]   </a:t>
                </a:r>
              </a:p>
              <a:p>
                <a:pPr lvl="1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Coulomb factor: Charged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2000" dirty="0">
                    <a:cs typeface="Times New Roman" panose="02020603050405020304" pitchFamily="18" charset="0"/>
                  </a:rPr>
                  <a:t>: 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𝜋𝛼</m:t>
                        </m:r>
                      </m:num>
                      <m:den>
                        <m:r>
                          <a:rPr lang="zh-CN" alt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den>
                    </m:f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𝑒𝑥𝑝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(−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𝜋𝛼</m:t>
                            </m:r>
                          </m:num>
                          <m:den>
                            <m:r>
                              <a:rPr lang="zh-CN" alt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den>
                        </m:f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dirty="0">
                    <a:cs typeface="Times New Roman" panose="02020603050405020304" pitchFamily="18" charset="0"/>
                  </a:rPr>
                  <a:t>,  </a:t>
                </a:r>
                <a:r>
                  <a:rPr lang="en-US" altLang="zh-CN" sz="2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Neutral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: C=1</a:t>
                </a:r>
              </a:p>
              <a:p>
                <a:pPr lvl="1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cs typeface="Times New Roman" panose="02020603050405020304" pitchFamily="18" charset="0"/>
                  </a:rPr>
                  <a:t>Near threshold, production cross section of </a:t>
                </a:r>
                <a:r>
                  <a:rPr lang="en-US" altLang="zh-CN" sz="2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neutral</a:t>
                </a:r>
                <a:r>
                  <a:rPr lang="en-US" altLang="zh-CN" sz="2000" dirty="0">
                    <a:cs typeface="Times New Roman" panose="02020603050405020304" pitchFamily="18" charset="0"/>
                  </a:rPr>
                  <a:t> baryons </a:t>
                </a:r>
                <a:r>
                  <a:rPr lang="en-US" altLang="zh-CN" sz="2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should be zero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10" name="内容占位符 2">
                <a:extLst>
                  <a:ext uri="{FF2B5EF4-FFF2-40B4-BE49-F238E27FC236}">
                    <a16:creationId xmlns:a16="http://schemas.microsoft.com/office/drawing/2014/main" id="{A7DAD651-385D-4954-AA09-51C8AD261D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84" y="1208727"/>
                <a:ext cx="11306476" cy="2137839"/>
              </a:xfrm>
              <a:prstGeom prst="rect">
                <a:avLst/>
              </a:prstGeom>
              <a:blipFill>
                <a:blip r:embed="rId5"/>
                <a:stretch>
                  <a:fillRect l="-701" t="-39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9D151F7-2022-4602-9424-34CC7B58892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4189" y="259488"/>
                <a:ext cx="10635916" cy="639762"/>
              </a:xfrm>
            </p:spPr>
            <p:txBody>
              <a:bodyPr>
                <a:no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el-GR" altLang="zh-CN" b="1" i="1" smtClean="0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𝜦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l-GR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</m:acc>
                  </m:oMath>
                </a14:m>
                <a:r>
                  <a:rPr kumimoji="1" lang="zh-CN" altLang="en-US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lang="zh-CN" altLang="en-US" b="1" dirty="0">
                  <a:solidFill>
                    <a:srgbClr val="04226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9D151F7-2022-4602-9424-34CC7B5889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4189" y="259488"/>
                <a:ext cx="10635916" cy="639762"/>
              </a:xfrm>
              <a:blipFill>
                <a:blip r:embed="rId6"/>
                <a:stretch>
                  <a:fillRect t="-34286" b="-49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95FE449-4951-4572-A58F-442FA4281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218" y="6017710"/>
            <a:ext cx="11612299" cy="677279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 </a:t>
            </a:r>
            <a:r>
              <a:rPr lang="en-US" altLang="zh-CN"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anomalous behavior </a:t>
            </a:r>
            <a:r>
              <a:rPr lang="en-US" altLang="zh-CN" sz="2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differing from the </a:t>
            </a:r>
            <a:r>
              <a:rPr lang="en-US" altLang="zh-CN" sz="26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pQCD</a:t>
            </a:r>
            <a:r>
              <a:rPr lang="en-US" altLang="zh-CN" sz="2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prediction at threshold is observed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7965FA-0105-41E5-B62A-C5119D460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DCBFB2F-6181-4C7F-8DCF-8E0F22AEEB1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23</a:t>
            </a:fld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1B716D3-9D10-49FE-876C-C30C7A9F4263}"/>
              </a:ext>
            </a:extLst>
          </p:cNvPr>
          <p:cNvSpPr txBox="1"/>
          <p:nvPr/>
        </p:nvSpPr>
        <p:spPr>
          <a:xfrm>
            <a:off x="1559533" y="5504385"/>
            <a:ext cx="2443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PRD 97, 032013 (2018)  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76D92C5F-613F-47C6-8276-B58E91F2656B}"/>
              </a:ext>
            </a:extLst>
          </p:cNvPr>
          <p:cNvSpPr/>
          <p:nvPr/>
        </p:nvSpPr>
        <p:spPr>
          <a:xfrm>
            <a:off x="1537408" y="3562185"/>
            <a:ext cx="470263" cy="1341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31E6EC6-1306-48D1-93CF-3669CFED86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2096" y="3522800"/>
            <a:ext cx="3108367" cy="19422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1760ECE-B7F8-4260-A597-F4970E15C01E}"/>
              </a:ext>
            </a:extLst>
          </p:cNvPr>
          <p:cNvSpPr/>
          <p:nvPr/>
        </p:nvSpPr>
        <p:spPr>
          <a:xfrm>
            <a:off x="5536259" y="3201139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42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via ISR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72B64C80-EB31-4288-880D-FE00DECF505A}"/>
              </a:ext>
            </a:extLst>
          </p:cNvPr>
          <p:cNvSpPr/>
          <p:nvPr/>
        </p:nvSpPr>
        <p:spPr>
          <a:xfrm>
            <a:off x="1630106" y="3184435"/>
            <a:ext cx="1907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422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via Energy Scan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6AC8839-A0FE-41F3-8B60-B3A9D32B3160}"/>
              </a:ext>
            </a:extLst>
          </p:cNvPr>
          <p:cNvSpPr/>
          <p:nvPr/>
        </p:nvSpPr>
        <p:spPr>
          <a:xfrm>
            <a:off x="4741771" y="5482985"/>
            <a:ext cx="2534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PRD 107, 072005 (2023)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70A5B533-72C4-4232-8CA8-22D25A89E34A}"/>
              </a:ext>
            </a:extLst>
          </p:cNvPr>
          <p:cNvSpPr/>
          <p:nvPr/>
        </p:nvSpPr>
        <p:spPr>
          <a:xfrm>
            <a:off x="8423313" y="5503158"/>
            <a:ext cx="33650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PRD</a:t>
            </a:r>
            <a:r>
              <a:rPr lang="zh-CN" altLang="en-US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104</a:t>
            </a:r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L091104</a:t>
            </a:r>
            <a:r>
              <a:rPr lang="en-US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(2021)</a:t>
            </a:r>
            <a:r>
              <a:rPr lang="fi-FI" altLang="zh-CN" sz="16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6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查看源图像">
            <a:extLst>
              <a:ext uri="{FF2B5EF4-FFF2-40B4-BE49-F238E27FC236}">
                <a16:creationId xmlns:a16="http://schemas.microsoft.com/office/drawing/2014/main" id="{D7DCAA0B-2585-8489-6EA0-C955BA38C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435" y="330548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444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76C946B-A1BE-4124-9B3A-81A31979FBE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70993"/>
                <a:ext cx="10515600" cy="793006"/>
              </a:xfrm>
            </p:spPr>
            <p:txBody>
              <a:bodyPr/>
              <a:lstStyle/>
              <a:p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el-GR" altLang="zh-CN" b="1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𝜦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l-GR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</m:acc>
                  </m:oMath>
                </a14:m>
                <a:r>
                  <a:rPr kumimoji="1"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lang="zh-CN" alt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76C946B-A1BE-4124-9B3A-81A31979FB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70993"/>
                <a:ext cx="10515600" cy="793006"/>
              </a:xfrm>
              <a:blipFill>
                <a:blip r:embed="rId2"/>
                <a:stretch>
                  <a:fillRect t="-18462" b="-3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679BD8-DEED-4F2A-9FF7-37C025C6C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A6C3944-2B21-4523-B5A6-920A588B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014DC28-956E-4C54-973D-7325D9D5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900" y="1417135"/>
            <a:ext cx="6836434" cy="460971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171E5319-9D7A-4323-BE7E-FB31D80C46A3}"/>
              </a:ext>
            </a:extLst>
          </p:cNvPr>
          <p:cNvSpPr/>
          <p:nvPr/>
        </p:nvSpPr>
        <p:spPr>
          <a:xfrm>
            <a:off x="5104935" y="6081991"/>
            <a:ext cx="3041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altLang="zh-CN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Symmetry 14, 144(2022)</a:t>
            </a:r>
            <a:endParaRPr lang="zh-CN" altLang="en-US" b="1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2653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F3BD10-1EF7-4DAE-BCEC-9879232A8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573" y="205535"/>
            <a:ext cx="10515600" cy="793006"/>
          </a:xfrm>
        </p:spPr>
        <p:txBody>
          <a:bodyPr>
            <a:no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Relative phase of EMFFs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D8538E-5CEE-4E1B-86AB-BD908AB8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fld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CDFFBB21-6E2E-4678-BA42-B1160C737B51}"/>
                  </a:ext>
                </a:extLst>
              </p:cNvPr>
              <p:cNvSpPr/>
              <p:nvPr/>
            </p:nvSpPr>
            <p:spPr>
              <a:xfrm>
                <a:off x="376142" y="3668852"/>
                <a:ext cx="8811401" cy="18898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00000"/>
                  </a:lnSpc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angular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distribution of daughter baryon from Hyperon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weak decay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is:</a:t>
                </a:r>
              </a:p>
              <a:p>
                <a:pPr lvl="1" algn="ctr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zh-CN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l-GR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𝛺</m:t>
                        </m:r>
                      </m:den>
                    </m:f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∝1</m:t>
                    </m:r>
                    <m:r>
                      <a:rPr lang="en-US" altLang="zh-CN" sz="20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l-GR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sub>
                    </m:sSub>
                    <m:sSub>
                      <m:sSubPr>
                        <m:ctrlPr>
                          <a:rPr lang="en-US" altLang="zh-CN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∙</m:t>
                    </m:r>
                    <m:acc>
                      <m:accPr>
                        <m:chr m:val="̂"/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1" algn="ctr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l-GR" altLang="zh-CN" sz="2000" b="0" i="1" smtClean="0">
                            <a:latin typeface="Cambria Math" panose="02040503050406030204" pitchFamily="18" charset="0"/>
                          </a:rPr>
                          <m:t>𝛬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 asymmetry parameter</a:t>
                </a: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CDFFBB21-6E2E-4678-BA42-B1160C737B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142" y="3668852"/>
                <a:ext cx="8811401" cy="1889876"/>
              </a:xfrm>
              <a:prstGeom prst="rect">
                <a:avLst/>
              </a:prstGeom>
              <a:blipFill>
                <a:blip r:embed="rId2"/>
                <a:stretch>
                  <a:fillRect l="-969" t="-2581" b="-4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00A05EC2-AE3A-435C-86BD-FC0A42FA14B5}"/>
              </a:ext>
            </a:extLst>
          </p:cNvPr>
          <p:cNvSpPr txBox="1"/>
          <p:nvPr/>
        </p:nvSpPr>
        <p:spPr>
          <a:xfrm>
            <a:off x="256102" y="5619788"/>
            <a:ext cx="8038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Anisotropic proton decay distribution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DA89DE9-7C23-409A-AA37-280FAFAFC7D5}"/>
                  </a:ext>
                </a:extLst>
              </p:cNvPr>
              <p:cNvSpPr txBox="1"/>
              <p:nvPr/>
            </p:nvSpPr>
            <p:spPr>
              <a:xfrm>
                <a:off x="3569448" y="6142513"/>
                <a:ext cx="3285579" cy="5843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𝛬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l-GR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𝛬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DA89DE9-7C23-409A-AA37-280FAFAFC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448" y="6142513"/>
                <a:ext cx="3285579" cy="5843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E00D9ACB-E299-4344-AB17-0CD3EFDEDBD1}"/>
              </a:ext>
            </a:extLst>
          </p:cNvPr>
          <p:cNvSpPr txBox="1"/>
          <p:nvPr/>
        </p:nvSpPr>
        <p:spPr>
          <a:xfrm>
            <a:off x="7938663" y="3168000"/>
            <a:ext cx="3997235" cy="2585323"/>
          </a:xfrm>
          <a:prstGeom prst="rect">
            <a:avLst/>
          </a:prstGeom>
          <a:solidFill>
            <a:schemeClr val="bg1"/>
          </a:solidFill>
        </p:spPr>
        <p:txBody>
          <a:bodyPr wrap="square" rIns="432000" rtlCol="0">
            <a:spAutoFit/>
          </a:bodyPr>
          <a:lstStyle/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0DBC8B6-FB00-4F61-BD4C-3836DA94E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0872" y="4393334"/>
            <a:ext cx="2858203" cy="21961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7CA8081-9908-40B7-8B30-FD9464C19076}"/>
                  </a:ext>
                </a:extLst>
              </p:cNvPr>
              <p:cNvSpPr txBox="1"/>
              <p:nvPr/>
            </p:nvSpPr>
            <p:spPr>
              <a:xfrm>
                <a:off x="2376479" y="2577977"/>
                <a:ext cx="4281493" cy="891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altLang="zh-CN" sz="2000" b="0" i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m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altLang="zh-CN" sz="20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/</m:t>
                          </m:r>
                          <m:rad>
                            <m:radPr>
                              <m:degHide m:val="on"/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</m:rad>
                        </m:num>
                        <m:den>
                          <m:f>
                            <m:f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CN" sz="2000" i="1" smtClean="0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b="0" i="1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2000" b="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(1+</m:t>
                          </m:r>
                          <m:sSup>
                            <m:s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altLang="zh-CN" sz="2000" b="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2000" b="0" i="1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7CA8081-9908-40B7-8B30-FD9464C19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479" y="2577977"/>
                <a:ext cx="4281493" cy="8919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EF69DE85-0D5E-4C98-A684-F0D043C383C0}"/>
              </a:ext>
            </a:extLst>
          </p:cNvPr>
          <p:cNvSpPr txBox="1"/>
          <p:nvPr/>
        </p:nvSpPr>
        <p:spPr>
          <a:xfrm>
            <a:off x="322260" y="1260587"/>
            <a:ext cx="107920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In time-like region, EMFFs can be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 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non-zero relative phase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between G</a:t>
            </a:r>
            <a:r>
              <a:rPr lang="en-US" altLang="zh-CN" sz="24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and G</a:t>
            </a:r>
            <a:r>
              <a:rPr lang="en-US" altLang="zh-CN" sz="24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gives 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transverse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polarization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of hyperons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25278B4-B24B-423E-9409-82AC88AF10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1691" y="2139577"/>
            <a:ext cx="3017384" cy="19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5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0D8C477-0C9B-196C-1BE1-B36A94532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63" y="4488188"/>
            <a:ext cx="4936437" cy="18021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1A68FC7B-B298-CE37-0F64-4B106691AC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4873" y="1184137"/>
                <a:ext cx="9504980" cy="4562693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Matrix element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kumimoji="1"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</m:acc>
                    <m:r>
                      <a:rPr kumimoji="1"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kumimoji="1"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</a:t>
                </a:r>
                <a14:m>
                  <m:oMath xmlns:m="http://schemas.openxmlformats.org/officeDocument/2006/math">
                    <m:r>
                      <a:rPr kumimoji="1"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ℳ</m:t>
                    </m:r>
                    <m:r>
                      <a:rPr kumimoji="1" lang="en-US" altLang="zh-CN" sz="24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𝐹</m:t>
                        </m:r>
                      </m:e>
                      <m:sub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𝛾</m:t>
                        </m:r>
                      </m:e>
                      <m:sub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𝜇</m:t>
                        </m:r>
                      </m:sub>
                    </m:sSub>
                    <m:r>
                      <a:rPr kumimoji="1" lang="en-US" altLang="zh-CN" sz="2400" b="0" i="1" dirty="0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dirty="0">
                                <a:latin typeface="Cambria Math" charset="0"/>
                              </a:rPr>
                              <m:t>𝐹</m:t>
                            </m:r>
                          </m:e>
                          <m:sub>
                            <m:r>
                              <a:rPr kumimoji="1" lang="en-US" altLang="zh-CN" sz="2400" b="0" i="1" dirty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2</m:t>
                        </m:r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𝑚</m:t>
                        </m:r>
                      </m:den>
                    </m:f>
                    <m:sSub>
                      <m:sSub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𝜎</m:t>
                        </m:r>
                      </m:e>
                      <m:sup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𝜈𝜇</m:t>
                        </m:r>
                      </m:sup>
                    </m:sSup>
                    <m:sSub>
                      <m:sSub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𝛾</m:t>
                        </m:r>
                      </m:e>
                      <m:sub>
                        <m:r>
                          <a:rPr kumimoji="1" lang="en-US" altLang="zh-CN" sz="2400" b="0" i="1" dirty="0">
                            <a:latin typeface="Cambria Math" charset="0"/>
                          </a:rPr>
                          <m:t>5</m:t>
                        </m:r>
                      </m:sub>
                    </m:sSub>
                    <m:r>
                      <a:rPr kumimoji="1"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kumimoji="1" lang="en-US" altLang="zh-CN" sz="2400" b="0" i="1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zh-CN" altLang="en-US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kumimoji="1" lang="zh-CN" altLang="en-US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𝜇𝜈𝛼𝛽</m:t>
                        </m:r>
                      </m:sup>
                    </m:sSup>
                    <m:f>
                      <m:f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zh-CN" altLang="en-US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zh-CN" altLang="en-US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𝛼𝛽</m:t>
                            </m:r>
                          </m:sub>
                        </m:sSub>
                      </m:num>
                      <m:den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b>
                      <m:sSub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sSub>
                      <m:sSub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zh-CN" sz="2400" b="0" i="1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zh-CN" sz="240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kumimoji="1" lang="zh-CN" altLang="en-US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kumimoji="1" lang="en-US" altLang="zh-CN" sz="240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1" lang="en-US" altLang="zh-CN" sz="2400" i="1" dirty="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400" b="0" i="1" dirty="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kumimoji="1" lang="en-US" altLang="zh-CN" sz="2400" b="0" i="1" dirty="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kumimoji="1" lang="en-US" altLang="zh-CN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zh-CN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sSup>
                          <m:sSupPr>
                            <m:ctrlPr>
                              <a:rPr kumimoji="1" lang="en-US" altLang="zh-CN" sz="240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zh-CN" altLang="en-US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kumimoji="1" lang="zh-CN" altLang="en-US" sz="2400" b="0" i="1" dirty="0" smtClean="0">
                                <a:solidFill>
                                  <a:schemeClr val="bg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zh-CN" altLang="en-US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kumimoji="1" lang="en-US" altLang="zh-CN" sz="240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kumimoji="1" lang="en-US" altLang="zh-CN" sz="2400" b="0" i="1" dirty="0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kumimoji="1"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en-US" altLang="zh-CN" sz="105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r>
                  <a:rPr kumimoji="1"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Differential cross section using spin density matrix and decay matrix</a:t>
                </a:r>
              </a:p>
              <a:p>
                <a:r>
                  <a:rPr kumimoji="1"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c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orrelated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5-dim. angular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distribution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𝜉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Λ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sub>
                        </m:sSub>
                      </m:e>
                    </m:d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with 4 parameters is constructed</a:t>
                </a:r>
                <a:endParaRPr kumimoji="1"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endParaRPr kumimoji="1" lang="zh-CN" altLang="en-US" sz="32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1A68FC7B-B298-CE37-0F64-4B106691AC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4873" y="1184137"/>
                <a:ext cx="9504980" cy="4562693"/>
              </a:xfrm>
              <a:blipFill>
                <a:blip r:embed="rId4"/>
                <a:stretch>
                  <a:fillRect l="-898" t="-1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A8612682-D305-B87D-FACB-BB1A23724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514" y="4302298"/>
            <a:ext cx="7131984" cy="217389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1747D68D-07EA-0C37-E257-407858610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205242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Relative phase of </a:t>
            </a:r>
            <a:r>
              <a:rPr lang="el-GR" altLang="zh-CN" sz="4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Λ</a:t>
            </a:r>
            <a:r>
              <a:rPr lang="en-US" altLang="zh-CN" sz="4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EMFFs</a:t>
            </a:r>
            <a:endParaRPr lang="zh-CN" altLang="en-US" sz="4000" b="1" i="1" dirty="0">
              <a:solidFill>
                <a:srgbClr val="0727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4B9B35-8C2E-9F5B-F03D-E30A95E2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20C1BA9-1237-B0C5-2616-D0575DED1A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5171" y="1111170"/>
            <a:ext cx="2632592" cy="252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90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E26E8-2406-488E-A0F9-0809D9B2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213633"/>
            <a:ext cx="10515600" cy="793006"/>
          </a:xfrm>
        </p:spPr>
        <p:txBody>
          <a:bodyPr>
            <a:no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Relative phase of </a:t>
            </a:r>
            <a:r>
              <a:rPr lang="el-GR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Λ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EMFFs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905F0E6-C5B0-41E7-813E-300C8756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fld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C8E415FA-3D3E-4314-8303-D3865A640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02" y="1250571"/>
            <a:ext cx="8062153" cy="4849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BED885F-799B-4389-9261-EB4E1670DDD8}"/>
                  </a:ext>
                </a:extLst>
              </p:cNvPr>
              <p:cNvSpPr txBox="1"/>
              <p:nvPr/>
            </p:nvSpPr>
            <p:spPr>
              <a:xfrm>
                <a:off x="-215319" y="5127632"/>
                <a:ext cx="5503910" cy="14766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sz="2000" b="1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2000" b="1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b>
                                  <m:r>
                                    <a:rPr lang="en-US" altLang="zh-CN" sz="2000" b="1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𝟗𝟔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𝟏𝟒</m:t>
                      </m:r>
                      <m:d>
                        <m:dPr>
                          <m:ctrlPr>
                            <a:rPr lang="en-US" altLang="zh-CN" sz="2000" b="1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1" i="0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𝐬𝐭𝐚𝐭</m:t>
                          </m:r>
                          <m:r>
                            <a:rPr lang="en-US" altLang="zh-CN" sz="2000" b="1" i="0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e>
                      </m:d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zh-CN" sz="2000" b="1" i="1" baseline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𝟎𝟐</m:t>
                      </m:r>
                      <m:d>
                        <m:dPr>
                          <m:ctrlPr>
                            <a:rPr lang="en-US" altLang="zh-CN" sz="2000" b="1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1" i="0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𝐬𝐲𝐬</m:t>
                          </m:r>
                          <m:r>
                            <a:rPr lang="en-US" altLang="zh-CN" sz="2000" b="1" i="0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e>
                      </m:d>
                    </m:oMath>
                  </m:oMathPara>
                </a14:m>
                <a:endParaRPr lang="en-US" altLang="zh-CN" sz="2000" b="1" baseline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baseline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altLang="zh-CN" sz="2000" b="1" i="1" baseline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𝜱</m:t>
                      </m:r>
                      <m:r>
                        <a:rPr lang="en-US" altLang="zh-CN" sz="2000" b="1" i="1" baseline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𝟑𝟕</m:t>
                          </m:r>
                        </m:e>
                        <m:sup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altLang="zh-CN" sz="2000" b="1" i="1" baseline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e>
                        <m:sup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d>
                        <m:dPr>
                          <m:ctrlP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1" i="0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𝐬𝐭𝐚𝐭</m:t>
                          </m:r>
                          <m:r>
                            <a:rPr lang="en-US" altLang="zh-CN" sz="2000" b="1" i="0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e>
                      </m:d>
                      <m:r>
                        <a:rPr lang="en-US" altLang="zh-CN" sz="2000" b="1" i="1" baseline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e>
                        <m:sup>
                          <m: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d>
                        <m:dPr>
                          <m:ctrlPr>
                            <a:rPr lang="en-US" altLang="zh-CN" sz="2000" b="1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1" i="0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𝐬𝐲𝐬</m:t>
                          </m:r>
                          <m:r>
                            <a:rPr lang="en-US" altLang="zh-CN" sz="2000" b="1" i="0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e>
                      </m:d>
                    </m:oMath>
                  </m:oMathPara>
                </a14:m>
                <a:endParaRPr lang="en-US" altLang="zh-CN" sz="2000" b="1" baseline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ctr">
                  <a:spcBef>
                    <a:spcPts val="600"/>
                  </a:spcBef>
                </a:pPr>
                <a:r>
                  <a:rPr lang="en-US" altLang="zh-CN" sz="20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(Confirm the complex form of EMFFs)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BED885F-799B-4389-9261-EB4E1670D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5319" y="5127632"/>
                <a:ext cx="5503910" cy="1476623"/>
              </a:xfrm>
              <a:prstGeom prst="rect">
                <a:avLst/>
              </a:prstGeom>
              <a:blipFill>
                <a:blip r:embed="rId3"/>
                <a:stretch>
                  <a:fillRect b="-66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A0885304-05EC-4FE7-B833-28C51F8AB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05" y="2056274"/>
            <a:ext cx="3907276" cy="26027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3760DE8-EBA7-400C-A440-52A210233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4805" y="2105668"/>
            <a:ext cx="3736337" cy="338703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9F797FB-9EC3-42B3-8FA8-DA8489F598B0}"/>
              </a:ext>
            </a:extLst>
          </p:cNvPr>
          <p:cNvSpPr txBox="1"/>
          <p:nvPr/>
        </p:nvSpPr>
        <p:spPr>
          <a:xfrm>
            <a:off x="1197429" y="157842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@ 2.396 GeV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E0D7040-F5B7-4488-932A-D2B302889590}"/>
              </a:ext>
            </a:extLst>
          </p:cNvPr>
          <p:cNvSpPr txBox="1"/>
          <p:nvPr/>
        </p:nvSpPr>
        <p:spPr>
          <a:xfrm>
            <a:off x="5698593" y="1630072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@ 2.3864-3.08 GeV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844E3AF-29C5-4E13-9D6F-13A3F8BD691E}"/>
              </a:ext>
            </a:extLst>
          </p:cNvPr>
          <p:cNvSpPr/>
          <p:nvPr/>
        </p:nvSpPr>
        <p:spPr>
          <a:xfrm>
            <a:off x="6147722" y="5617892"/>
            <a:ext cx="2932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PRL </a:t>
            </a:r>
            <a:r>
              <a:rPr lang="zh-CN" altLang="en-US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135, 191902 (2025)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5DF000B-ECB0-419C-BB4E-C3BC6250BFC6}"/>
              </a:ext>
            </a:extLst>
          </p:cNvPr>
          <p:cNvSpPr/>
          <p:nvPr/>
        </p:nvSpPr>
        <p:spPr>
          <a:xfrm>
            <a:off x="1197429" y="4649787"/>
            <a:ext cx="2932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RPL </a:t>
            </a:r>
            <a:r>
              <a:rPr lang="zh-CN" altLang="en-US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123, 122003 (2019)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55257FE1-65B1-4EA0-A3FA-8F7B4F7101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4323" y="4069273"/>
            <a:ext cx="3836821" cy="1179493"/>
          </a:xfrm>
          <a:prstGeom prst="rect">
            <a:avLst/>
          </a:prstGeom>
        </p:spPr>
      </p:pic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AFEAB3B8-563C-4718-931B-CF1323B1C55F}"/>
              </a:ext>
            </a:extLst>
          </p:cNvPr>
          <p:cNvSpPr/>
          <p:nvPr/>
        </p:nvSpPr>
        <p:spPr>
          <a:xfrm>
            <a:off x="10185174" y="4485520"/>
            <a:ext cx="745958" cy="16426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2" descr="查看源图像">
            <a:extLst>
              <a:ext uri="{FF2B5EF4-FFF2-40B4-BE49-F238E27FC236}">
                <a16:creationId xmlns:a16="http://schemas.microsoft.com/office/drawing/2014/main" id="{6362AA83-6D5E-A1DF-D3EB-2088EE340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435" y="330548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 descr="表格&#10;&#10;AI 生成的内容可能不正确。">
            <a:extLst>
              <a:ext uri="{FF2B5EF4-FFF2-40B4-BE49-F238E27FC236}">
                <a16:creationId xmlns:a16="http://schemas.microsoft.com/office/drawing/2014/main" id="{388B7D0C-6A68-0D0D-CF48-4357F7B590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1142" y="1906154"/>
            <a:ext cx="3603182" cy="180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89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D6A84F-0278-4F67-AC4C-C44CBC05E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37" y="207390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Prediction of </a:t>
            </a:r>
            <a:r>
              <a:rPr lang="el-GR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Λ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EMFFs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7EDF9A-DA1E-4852-972D-3987FBC80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021A2ED-9CC4-45DE-9FCF-BE1031E5ECC0}"/>
              </a:ext>
            </a:extLst>
          </p:cNvPr>
          <p:cNvSpPr txBox="1"/>
          <p:nvPr/>
        </p:nvSpPr>
        <p:spPr>
          <a:xfrm>
            <a:off x="802972" y="1443180"/>
            <a:ext cx="27518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RD 103, 014028 (2021) 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F5880D6-22E6-4D73-8981-6F3773ACB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871" y="1811724"/>
            <a:ext cx="3356431" cy="267207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D4CE46E-1B3C-4478-90B6-A722E7F26C50}"/>
              </a:ext>
            </a:extLst>
          </p:cNvPr>
          <p:cNvSpPr txBox="1"/>
          <p:nvPr/>
        </p:nvSpPr>
        <p:spPr>
          <a:xfrm>
            <a:off x="4007251" y="1462498"/>
            <a:ext cx="3090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PRD 100, 073007(2019</a:t>
            </a:r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EC03B6A-6ABF-485A-8D69-87757DFF6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47" y="1782456"/>
            <a:ext cx="3389652" cy="252340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77C9145-0A30-48DB-AA8A-E01DBEAF6E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7584" y="1424450"/>
            <a:ext cx="4979436" cy="379830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37959A0E-1071-4EA7-8D23-10388B5D4C8C}"/>
              </a:ext>
            </a:extLst>
          </p:cNvPr>
          <p:cNvSpPr txBox="1"/>
          <p:nvPr/>
        </p:nvSpPr>
        <p:spPr>
          <a:xfrm>
            <a:off x="7293028" y="1055951"/>
            <a:ext cx="23925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Dispersion relations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77F2050-6703-45BF-8378-D31902C3C2BB}"/>
              </a:ext>
            </a:extLst>
          </p:cNvPr>
          <p:cNvSpPr txBox="1"/>
          <p:nvPr/>
        </p:nvSpPr>
        <p:spPr>
          <a:xfrm>
            <a:off x="9481676" y="1119326"/>
            <a:ext cx="2710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PRD 104,116016 (2021)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F45F998-DC6F-408C-8FDB-5F8D70C4562E}"/>
              </a:ext>
            </a:extLst>
          </p:cNvPr>
          <p:cNvSpPr txBox="1"/>
          <p:nvPr/>
        </p:nvSpPr>
        <p:spPr>
          <a:xfrm>
            <a:off x="4083547" y="2000501"/>
            <a:ext cx="21301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VMD model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13391DE1-F32A-461D-AC7A-D610C7F06C9D}"/>
                  </a:ext>
                </a:extLst>
              </p:cNvPr>
              <p:cNvSpPr txBox="1"/>
              <p:nvPr/>
            </p:nvSpPr>
            <p:spPr>
              <a:xfrm>
                <a:off x="539068" y="1923622"/>
                <a:ext cx="2130121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FSI in </a:t>
                </a:r>
                <a14:m>
                  <m:oMath xmlns:m="http://schemas.openxmlformats.org/officeDocument/2006/math">
                    <m:r>
                      <a:rPr lang="en-US" altLang="zh-CN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𝒀</m:t>
                    </m:r>
                    <m:acc>
                      <m:accPr>
                        <m:chr m:val="̅"/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𝒀</m:t>
                        </m:r>
                      </m:e>
                    </m:acc>
                  </m:oMath>
                </a14:m>
                <a:r>
                  <a:rPr lang="en-US" altLang="zh-CN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interaction</a:t>
                </a:r>
                <a:endPara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13391DE1-F32A-461D-AC7A-D610C7F06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68" y="1923622"/>
                <a:ext cx="2130121" cy="584775"/>
              </a:xfrm>
              <a:prstGeom prst="rect">
                <a:avLst/>
              </a:prstGeom>
              <a:blipFill>
                <a:blip r:embed="rId6"/>
                <a:stretch>
                  <a:fillRect l="-1429" t="-3158" b="-1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33223A17-EC63-40C3-9DD9-56ECBD07E6B2}"/>
              </a:ext>
            </a:extLst>
          </p:cNvPr>
          <p:cNvSpPr txBox="1"/>
          <p:nvPr/>
        </p:nvSpPr>
        <p:spPr>
          <a:xfrm>
            <a:off x="488264" y="5316910"/>
            <a:ext cx="112154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Measurement of relative phase in a wide q</a:t>
            </a:r>
            <a:r>
              <a:rPr lang="en-US" altLang="zh-CN" sz="2400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range would be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crucial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enhance the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predictive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power of various model and test its asymptotic behavior in TL.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5506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25C970D-47E2-D190-BF3E-ECF24ED7180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85599" y="164660"/>
                <a:ext cx="10515600" cy="79300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l-GR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</m:acc>
                    <m:sSup>
                      <m:sSupPr>
                        <m:ctrlPr>
                          <a:rPr lang="el-GR" altLang="zh-CN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zh-CN" altLang="el-GR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𝚺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𝟎</m:t>
                        </m:r>
                      </m:sup>
                    </m:sSup>
                    <m:r>
                      <a:rPr lang="en-US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+</m:t>
                    </m:r>
                    <m:r>
                      <a:rPr lang="en-US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𝒄</m:t>
                    </m:r>
                    <m:r>
                      <a:rPr lang="en-US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.</m:t>
                    </m:r>
                    <m:r>
                      <a:rPr lang="en-US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𝒄</m:t>
                    </m:r>
                  </m:oMath>
                </a14:m>
                <a:r>
                  <a:rPr kumimoji="1"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25C970D-47E2-D190-BF3E-ECF24ED718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85599" y="164660"/>
                <a:ext cx="10515600" cy="793006"/>
              </a:xfrm>
              <a:blipFill>
                <a:blip r:embed="rId2"/>
                <a:stretch>
                  <a:fillRect t="-18462" b="-30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534631-72C4-8973-EC1D-EE79015CE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1718" y="1299912"/>
            <a:ext cx="2976488" cy="3134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sz="200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PRD 109,012002(2024</a:t>
            </a:r>
            <a:r>
              <a:rPr lang="zh-CN" altLang="en-US" sz="200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198237-9D8B-28CB-D335-57384F52E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6" name="图片 5" descr="图表, 图示&#10;&#10;AI 生成的内容可能不正确。">
            <a:extLst>
              <a:ext uri="{FF2B5EF4-FFF2-40B4-BE49-F238E27FC236}">
                <a16:creationId xmlns:a16="http://schemas.microsoft.com/office/drawing/2014/main" id="{423D40F2-301B-BDA5-B29A-DC9184881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542" y="3944440"/>
            <a:ext cx="9153714" cy="29135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3E9825F-1BA3-0619-68E2-930CA941A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9907" y="1561220"/>
            <a:ext cx="3293930" cy="21906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02DAAD3-2F22-F2AC-C69A-A074E1A8007F}"/>
                  </a:ext>
                </a:extLst>
              </p:cNvPr>
              <p:cNvSpPr txBox="1"/>
              <p:nvPr/>
            </p:nvSpPr>
            <p:spPr>
              <a:xfrm>
                <a:off x="675249" y="1368622"/>
                <a:ext cx="6154616" cy="26930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Nonzero Born cross section is observed at threshold, 72.9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12.6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5.4 pb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Fit function 1: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Fit function 2: 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02DAAD3-2F22-F2AC-C69A-A074E1A800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49" y="1368622"/>
                <a:ext cx="6154616" cy="2693045"/>
              </a:xfrm>
              <a:prstGeom prst="rect">
                <a:avLst/>
              </a:prstGeom>
              <a:blipFill>
                <a:blip r:embed="rId5"/>
                <a:stretch>
                  <a:fillRect l="-694" t="-13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 descr="图示&#10;&#10;AI 生成的内容可能不正确。">
            <a:extLst>
              <a:ext uri="{FF2B5EF4-FFF2-40B4-BE49-F238E27FC236}">
                <a16:creationId xmlns:a16="http://schemas.microsoft.com/office/drawing/2014/main" id="{F6996E7B-3276-1FF8-042D-3BE30229A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6490" y="2112699"/>
            <a:ext cx="2078728" cy="596968"/>
          </a:xfrm>
          <a:prstGeom prst="rect">
            <a:avLst/>
          </a:prstGeom>
        </p:spPr>
      </p:pic>
      <p:pic>
        <p:nvPicPr>
          <p:cNvPr id="14" name="图片 13" descr="图示&#10;&#10;AI 生成的内容可能不正确。">
            <a:extLst>
              <a:ext uri="{FF2B5EF4-FFF2-40B4-BE49-F238E27FC236}">
                <a16:creationId xmlns:a16="http://schemas.microsoft.com/office/drawing/2014/main" id="{10043431-CAF8-940C-688E-9E66464C5F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0968" y="3053796"/>
            <a:ext cx="3744663" cy="959376"/>
          </a:xfrm>
          <a:prstGeom prst="rect">
            <a:avLst/>
          </a:prstGeom>
        </p:spPr>
      </p:pic>
      <p:pic>
        <p:nvPicPr>
          <p:cNvPr id="15" name="Picture 2" descr="查看源图像">
            <a:extLst>
              <a:ext uri="{FF2B5EF4-FFF2-40B4-BE49-F238E27FC236}">
                <a16:creationId xmlns:a16="http://schemas.microsoft.com/office/drawing/2014/main" id="{1456CAED-7242-60EC-222A-B4E5B3274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17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657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9DE3A3-FA14-4A2A-97CB-1AC36ECC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582"/>
            <a:ext cx="10515600" cy="793006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Electromagnetic Form Factors (EMFFs)</a:t>
            </a:r>
            <a:endParaRPr lang="zh-CN" altLang="en-US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51E143C-F873-4905-AA68-08D79830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内容占位符 2">
            <a:extLst>
              <a:ext uri="{FF2B5EF4-FFF2-40B4-BE49-F238E27FC236}">
                <a16:creationId xmlns:a16="http://schemas.microsoft.com/office/drawing/2014/main" id="{EA714CE4-3C1D-42BF-A092-29227135F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575" y="1065982"/>
            <a:ext cx="11243200" cy="50300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400" b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Electromagnetic Form Factors </a:t>
            </a:r>
            <a:r>
              <a:rPr lang="en-US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are fundamental properties of the nucleon</a:t>
            </a:r>
          </a:p>
          <a:p>
            <a:pPr marL="757626" lvl="1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Connected to charge, current distribution</a:t>
            </a:r>
          </a:p>
          <a:p>
            <a:pPr marL="757626" lvl="1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Crucial testing ground for models of the nucleon internal structure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zh-CN" b="0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E545647-00EB-1809-8525-7327DFC7B053}"/>
                  </a:ext>
                </a:extLst>
              </p:cNvPr>
              <p:cNvSpPr txBox="1"/>
              <p:nvPr/>
            </p:nvSpPr>
            <p:spPr>
              <a:xfrm>
                <a:off x="1331064" y="5427411"/>
                <a:ext cx="8305799" cy="1260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:r>
                  <a:rPr kumimoji="1" lang="en-US" altLang="zh-CN" sz="18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nucleon </a:t>
                </a:r>
                <a:r>
                  <a:rPr kumimoji="1" lang="en-US" altLang="zh-CN" sz="1800" baseline="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electromagnetic vertex </a:t>
                </a:r>
                <a:r>
                  <a:rPr kumimoji="1" lang="en-US" altLang="zh-CN" sz="1800" baseline="0" dirty="0" err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Γ</a:t>
                </a:r>
                <a:r>
                  <a:rPr kumimoji="1" lang="en-US" altLang="zh-CN" sz="1800" baseline="-25000" dirty="0" err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μ</a:t>
                </a:r>
                <a:r>
                  <a:rPr kumimoji="1" lang="en-US" altLang="zh-CN" sz="1800" baseline="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8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describing the hadron current: </a:t>
                </a:r>
                <a:r>
                  <a:rPr lang="en-US" altLang="zh-CN" sz="18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𝛤</m:t>
                        </m:r>
                      </m:e>
                      <m:sub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altLang="zh-CN" sz="1800" b="0" i="1" baseline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l-GR" altLang="zh-CN" sz="1800" b="0" i="1" baseline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l-GR" altLang="zh-CN" sz="1800" b="0" i="1" baseline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kumimoji="1" lang="zh-CN" altLang="en-US" sz="180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:r>
                  <a:rPr kumimoji="1" lang="en-US" altLang="zh-CN" sz="18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Sachs FFs: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altLang="zh-CN" sz="1800" b="0" i="1" baseline="0">
                        <a:latin typeface="Cambria Math" panose="02040503050406030204" pitchFamily="18" charset="0"/>
                      </a:rPr>
                      <m:t>𝜏</m:t>
                    </m:r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),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i="1" baseline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1" baseline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1800" b="0" i="1" baseline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sz="1800" i="1" baseline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1" baseline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1800" b="0" i="1" baseline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180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E545647-00EB-1809-8525-7327DFC7B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064" y="5427411"/>
                <a:ext cx="8305799" cy="1260730"/>
              </a:xfrm>
              <a:prstGeom prst="rect">
                <a:avLst/>
              </a:prstGeom>
              <a:blipFill>
                <a:blip r:embed="rId2"/>
                <a:stretch>
                  <a:fillRect t="-2415" b="-4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45" name="Picture 25" descr="Fig. 4">
            <a:extLst>
              <a:ext uri="{FF2B5EF4-FFF2-40B4-BE49-F238E27FC236}">
                <a16:creationId xmlns:a16="http://schemas.microsoft.com/office/drawing/2014/main" id="{BF69863F-3423-91EF-E3C0-A258319B1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933" y="2313513"/>
            <a:ext cx="8856134" cy="308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panda.gsi.de/system/files/user_uploads/u.kurilla/material/PANDA_logo_640x146_20170322132536.png">
            <a:extLst>
              <a:ext uri="{FF2B5EF4-FFF2-40B4-BE49-F238E27FC236}">
                <a16:creationId xmlns:a16="http://schemas.microsoft.com/office/drawing/2014/main" id="{D47211C9-CDAB-EEC1-A0E6-4C185958C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517" y="2280178"/>
            <a:ext cx="1361631" cy="31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8D96E23-CDCC-66EA-D973-D798259D8D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884" y="2280178"/>
            <a:ext cx="425731" cy="4214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9F62A8F-FAA2-8486-25E7-5E38E55EC4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762" y="2327059"/>
            <a:ext cx="1047837" cy="26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3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0154935-C825-6988-CDE8-B54C7FB9BB9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32652" y="124413"/>
                <a:ext cx="7886700" cy="890089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el-GR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cs typeface="Ebrima" charset="0"/>
                      </a:rPr>
                      <m:t>𝜮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l-GR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</m:acc>
                  </m:oMath>
                </a14:m>
                <a:endParaRPr lang="zh-CN" altLang="en-US" b="1" dirty="0">
                  <a:solidFill>
                    <a:srgbClr val="04226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0154935-C825-6988-CDE8-B54C7FB9BB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32652" y="124413"/>
                <a:ext cx="7886700" cy="890089"/>
              </a:xfrm>
              <a:blipFill>
                <a:blip r:embed="rId2"/>
                <a:stretch>
                  <a:fillRect l="-1082" t="-10274" b="-21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496874C-94AE-EEB3-4464-619AEADFCC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5336" y="1357532"/>
                <a:ext cx="11218984" cy="4819432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Born cross sections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,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,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are measured from threshold to 3.02 GeV</a:t>
                </a:r>
              </a:p>
              <a:p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The</a:t>
                </a:r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decay process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r>
                      <a:rPr lang="en-US" altLang="zh-CN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𝑝</m:t>
                        </m:r>
                        <m:r>
                          <a:rPr lang="zh-CN" alt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  <a:r>
                  <a:rPr lang="en-US" altLang="zh-CN" sz="2200" dirty="0">
                    <a:solidFill>
                      <a:srgbClr val="FF0000"/>
                    </a:solidFill>
                    <a:ea typeface="Ebrima" charset="0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𝑛</m:t>
                        </m:r>
                        <m:r>
                          <a:rPr lang="zh-CN" alt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  <a:r>
                  <a:rPr lang="en-US" altLang="zh-CN" sz="2200" dirty="0">
                    <a:solidFill>
                      <a:srgbClr val="FF0000"/>
                    </a:solidFill>
                    <a:ea typeface="Ebrima" charset="0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→</m:t>
                    </m:r>
                    <m:r>
                      <a:rPr lang="zh-CN" alt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𝛾</m:t>
                    </m:r>
                    <m:r>
                      <m:rPr>
                        <m:sty m:val="p"/>
                      </m:rPr>
                      <a:rPr lang="el-GR" altLang="zh-CN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Λ</m:t>
                    </m:r>
                  </m:oMath>
                </a14:m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are reconstructed</a:t>
                </a:r>
              </a:p>
              <a:p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None zero cross section near threshold observed for</a:t>
                </a:r>
                <a:r>
                  <a:rPr lang="en-US" altLang="zh-CN" sz="2200" dirty="0">
                    <a:solidFill>
                      <a:srgbClr val="FF0000"/>
                    </a:solidFill>
                    <a:ea typeface="Ebrima" charset="0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,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processes</a:t>
                </a:r>
                <a:endPara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496874C-94AE-EEB3-4464-619AEADFCC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5336" y="1357532"/>
                <a:ext cx="11218984" cy="4819432"/>
              </a:xfrm>
              <a:blipFill>
                <a:blip r:embed="rId3"/>
                <a:stretch>
                  <a:fillRect l="-652" t="-1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F8229D-8D80-0B73-5F4B-85A1C8FE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A750C7C-6A88-4284-66BF-517D9BBCC4CC}"/>
                  </a:ext>
                </a:extLst>
              </p:cNvPr>
              <p:cNvSpPr txBox="1"/>
              <p:nvPr/>
            </p:nvSpPr>
            <p:spPr>
              <a:xfrm>
                <a:off x="8695031" y="3070299"/>
                <a:ext cx="3473616" cy="60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l-GR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  <m:sup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l-GR" altLang="zh-CN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𝜮</m:t>
                            </m:r>
                          </m:e>
                        </m:acc>
                      </m:e>
                      <m:sup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altLang="zh-CN" sz="16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:PLB 814, 136110 (2021)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l-GR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  <m:sup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l-GR" altLang="zh-CN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𝜮</m:t>
                            </m:r>
                          </m:e>
                        </m:acc>
                      </m:e>
                      <m:sup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16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:PLB 831, 137187 (2022)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A750C7C-6A88-4284-66BF-517D9BBCC4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031" y="3070299"/>
                <a:ext cx="3473616" cy="604524"/>
              </a:xfrm>
              <a:prstGeom prst="rect">
                <a:avLst/>
              </a:prstGeom>
              <a:blipFill>
                <a:blip r:embed="rId4"/>
                <a:stretch>
                  <a:fillRect t="-1010" b="-12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 descr="直方图&#10;&#10;AI 生成的内容可能不正确。">
            <a:extLst>
              <a:ext uri="{FF2B5EF4-FFF2-40B4-BE49-F238E27FC236}">
                <a16:creationId xmlns:a16="http://schemas.microsoft.com/office/drawing/2014/main" id="{6ABF8FB2-7C45-115D-7491-4BE2925B3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844" y="3661449"/>
            <a:ext cx="2998548" cy="2588268"/>
          </a:xfrm>
          <a:prstGeom prst="rect">
            <a:avLst/>
          </a:prstGeom>
        </p:spPr>
      </p:pic>
      <p:pic>
        <p:nvPicPr>
          <p:cNvPr id="13" name="图片 12" descr="图表&#10;&#10;AI 生成的内容可能不正确。">
            <a:extLst>
              <a:ext uri="{FF2B5EF4-FFF2-40B4-BE49-F238E27FC236}">
                <a16:creationId xmlns:a16="http://schemas.microsoft.com/office/drawing/2014/main" id="{711170DE-6DF4-9FA6-9134-27C8AF5BB0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7556" y="3764516"/>
            <a:ext cx="2897830" cy="2485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2BAD87E-6506-E542-55F4-11A09F9CF5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2853" y="3764516"/>
            <a:ext cx="3008986" cy="2485200"/>
          </a:xfrm>
          <a:prstGeom prst="rect">
            <a:avLst/>
          </a:prstGeom>
        </p:spPr>
      </p:pic>
      <p:pic>
        <p:nvPicPr>
          <p:cNvPr id="16" name="Picture 2" descr="查看源图像">
            <a:extLst>
              <a:ext uri="{FF2B5EF4-FFF2-40B4-BE49-F238E27FC236}">
                <a16:creationId xmlns:a16="http://schemas.microsoft.com/office/drawing/2014/main" id="{69C0DC71-5592-F1BE-AC64-D6980474E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17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8774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1E415-8EB8-2F24-65E7-9D5A8ABD1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219ED86-A79B-DB48-CDB1-31C04428273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32652" y="124413"/>
                <a:ext cx="7886700" cy="890089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el-GR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cs typeface="Ebrima" charset="0"/>
                      </a:rPr>
                      <m:t>𝜮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l-GR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</m:acc>
                  </m:oMath>
                </a14:m>
                <a:endParaRPr lang="zh-CN" altLang="en-US" b="1" dirty="0">
                  <a:solidFill>
                    <a:srgbClr val="04226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219ED86-A79B-DB48-CDB1-31C0442827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32652" y="124413"/>
                <a:ext cx="7886700" cy="890089"/>
              </a:xfrm>
              <a:blipFill>
                <a:blip r:embed="rId2"/>
                <a:stretch>
                  <a:fillRect l="-1082" t="-10274" b="-21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5151D8D-3FB0-635F-598E-2F386FFD06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2795" y="1144513"/>
                <a:ext cx="11612880" cy="5032449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Born cross sections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,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</m:t>
                        </m:r>
                      </m:sup>
                    </m:sSup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,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Ebrima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are measured from threshold to 3.02 GeV</a:t>
                </a:r>
              </a:p>
              <a:p>
                <a:pPr lvl="1"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cross sections can be well described by </a:t>
                </a:r>
                <a:r>
                  <a:rPr lang="en-US" altLang="zh-CN" sz="2000" dirty="0" err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pQCD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-motivated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functions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endPara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00000"/>
                  </a:lnSpc>
                  <a:spcBef>
                    <a:spcPts val="600"/>
                  </a:spcBef>
                </a:pPr>
                <a:endPara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An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asymmetry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in cross sections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Σ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isospin triplets: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9.7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±1.3 : 3.3±0.7 : 1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=&gt;related with valence quark?</a:t>
                </a:r>
              </a:p>
              <a:p>
                <a:pPr>
                  <a:lnSpc>
                    <a:spcPct val="100000"/>
                  </a:lnSpc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5151D8D-3FB0-635F-598E-2F386FFD06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2795" y="1144513"/>
                <a:ext cx="11612880" cy="5032449"/>
              </a:xfrm>
              <a:blipFill>
                <a:blip r:embed="rId3"/>
                <a:stretch>
                  <a:fillRect l="-577" t="-848" r="-7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71D940-CE63-41FD-5A28-406220FE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9B59C9A-10EB-7F19-C3BD-3EDD98D46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661" y="2300140"/>
            <a:ext cx="4458682" cy="6770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9F72631-A799-8B27-260A-1314A2BB9978}"/>
                  </a:ext>
                </a:extLst>
              </p:cNvPr>
              <p:cNvSpPr txBox="1"/>
              <p:nvPr/>
            </p:nvSpPr>
            <p:spPr>
              <a:xfrm>
                <a:off x="8510012" y="3390568"/>
                <a:ext cx="3868317" cy="5403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l-GR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l-GR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𝜮</m:t>
                            </m:r>
                          </m:e>
                        </m:acc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altLang="zh-CN" sz="14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:PLB 814, 136110 (2021)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l-GR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𝜮</m:t>
                        </m:r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l-GR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𝜮</m:t>
                            </m:r>
                          </m:e>
                        </m:acc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14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:PLB 831, 137187 (2022)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9F72631-A799-8B27-260A-1314A2BB9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0012" y="3390568"/>
                <a:ext cx="3868317" cy="540341"/>
              </a:xfrm>
              <a:prstGeom prst="rect">
                <a:avLst/>
              </a:prstGeom>
              <a:blipFill>
                <a:blip r:embed="rId5"/>
                <a:stretch>
                  <a:fillRect b="-112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31DB205B-75B1-4AA5-E381-483306103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6445" y="3752835"/>
            <a:ext cx="4962306" cy="3107915"/>
          </a:xfrm>
          <a:prstGeom prst="rect">
            <a:avLst/>
          </a:prstGeom>
        </p:spPr>
      </p:pic>
      <p:pic>
        <p:nvPicPr>
          <p:cNvPr id="8" name="Picture 2" descr="查看源图像">
            <a:extLst>
              <a:ext uri="{FF2B5EF4-FFF2-40B4-BE49-F238E27FC236}">
                <a16:creationId xmlns:a16="http://schemas.microsoft.com/office/drawing/2014/main" id="{FE1469B6-D591-8486-DB12-2A877B77B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17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75D79C4-B444-271D-CCF8-5ED171AC69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7644" y="4203261"/>
            <a:ext cx="3781561" cy="253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155C0A06-964B-C5CA-B9C2-125ABAB1CA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6533" y="1143000"/>
                <a:ext cx="11296526" cy="228599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An event of the reaction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Ebrima" charset="0"/>
                          </a:rPr>
                          <m:t>Σ</m:t>
                        </m:r>
                      </m:e>
                      <m:sup>
                        <m: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Ebrima" charset="0"/>
                          </a:rPr>
                          <m:t>+</m:t>
                        </m:r>
                      </m:sup>
                    </m:sSup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(→</m:t>
                    </m:r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altLang="zh-CN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</m:acc>
                      </m:e>
                      <m:sup>
                        <m:r>
                          <a:rPr lang="en-US" altLang="zh-CN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l-GR" altLang="zh-CN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</m:e>
                    </m:acc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4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altLang="zh-CN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4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is formalized by the similar joint angular distribution.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Polarization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is observed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2.396, 2.644 and 2.90 GeV with a significance of 2.2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3.6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panose="02000000000000000000" pitchFamily="2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and 4.1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panose="02000000000000000000" pitchFamily="2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Relative phas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 is determined for the first time in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wide q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range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 </a:t>
                </a:r>
                <a:endPara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endPara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:endPara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155C0A06-964B-C5CA-B9C2-125ABAB1CA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6533" y="1143000"/>
                <a:ext cx="11296526" cy="2285999"/>
              </a:xfrm>
              <a:blipFill>
                <a:blip r:embed="rId3"/>
                <a:stretch>
                  <a:fillRect l="-756" t="-21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282BD016-4192-CE53-8BB8-4A24C6C1F2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36794"/>
                <a:ext cx="10515600" cy="79300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Relative phase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</m:ctrlPr>
                      </m:sSupPr>
                      <m:e>
                        <m:r>
                          <a:rPr lang="zh-CN" altLang="en-US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  <m:t>𝚺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EMFFs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282BD016-4192-CE53-8BB8-4A24C6C1F2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36794"/>
                <a:ext cx="10515600" cy="793006"/>
              </a:xfrm>
              <a:blipFill>
                <a:blip r:embed="rId4"/>
                <a:stretch>
                  <a:fillRect t="-17557" b="-297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24EEE5-DEA9-967D-8E63-5A5DB9DCB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F242B3C-037A-75B8-CFDB-4BF358CAC8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861" y="3778695"/>
            <a:ext cx="8384084" cy="3079305"/>
          </a:xfrm>
          <a:prstGeom prst="rect">
            <a:avLst/>
          </a:prstGeom>
        </p:spPr>
      </p:pic>
      <p:pic>
        <p:nvPicPr>
          <p:cNvPr id="5" name="Picture 2" descr="查看源图像">
            <a:extLst>
              <a:ext uri="{FF2B5EF4-FFF2-40B4-BE49-F238E27FC236}">
                <a16:creationId xmlns:a16="http://schemas.microsoft.com/office/drawing/2014/main" id="{39100F73-3102-EA3B-19B5-68259CEE2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17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757C5FE-BC6E-865B-41E3-659375C9BEB2}"/>
              </a:ext>
            </a:extLst>
          </p:cNvPr>
          <p:cNvSpPr txBox="1"/>
          <p:nvPr/>
        </p:nvSpPr>
        <p:spPr>
          <a:xfrm>
            <a:off x="9016494" y="3403792"/>
            <a:ext cx="2906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PRL132,081904 (2024)</a:t>
            </a:r>
            <a:endParaRPr lang="zh-CN" altLang="en-US" sz="20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226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9885059A-0C4F-6FFB-6E2A-6E3578BDA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374" y="3493629"/>
            <a:ext cx="9332633" cy="33643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F620176-6D9D-4CC2-9B04-26C077644AF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35471"/>
                <a:ext cx="10515600" cy="793006"/>
              </a:xfrm>
            </p:spPr>
            <p:txBody>
              <a:bodyPr/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Complete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</m:ctrlPr>
                      </m:sSupPr>
                      <m:e>
                        <m:r>
                          <a:rPr lang="zh-CN" altLang="en-US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  <m:t>𝚺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Ebrim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EMFFs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F620176-6D9D-4CC2-9B04-26C077644A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35471"/>
                <a:ext cx="10515600" cy="793006"/>
              </a:xfrm>
              <a:blipFill>
                <a:blip r:embed="rId3"/>
                <a:stretch>
                  <a:fillRect l="-2145" t="-17692" r="-2087" b="-30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1DC607-1E69-4B8B-9369-B94610B8F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33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2">
                <a:extLst>
                  <a:ext uri="{FF2B5EF4-FFF2-40B4-BE49-F238E27FC236}">
                    <a16:creationId xmlns:a16="http://schemas.microsoft.com/office/drawing/2014/main" id="{B96EDBAD-066F-9564-82E6-15096D6067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6466" y="1143000"/>
                <a:ext cx="11150601" cy="228599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|G</a:t>
                </a:r>
                <a:r>
                  <a:rPr lang="en-US" altLang="zh-CN" sz="2400" baseline="-25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400" baseline="-25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ΔΦ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line-shape is compared 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Arial" panose="020B0604020202020204" pitchFamily="34" charset="0"/>
                          </a:rPr>
                          <m:t>𝑌</m:t>
                        </m:r>
                      </m:e>
                    </m:acc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panose="02000000000000000000" pitchFamily="2" charset="0"/>
                        <a:cs typeface="Arial" panose="020B0604020202020204" pitchFamily="34" charset="0"/>
                      </a:rPr>
                      <m:t>𝑌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model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different tendency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</m:t>
                    </m:r>
                    <m:r>
                      <m:rPr>
                        <m:sty m:val="p"/>
                      </m:rPr>
                      <a:rPr lang="el-GR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Φ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ΔΦ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distribution indicates there are integer multiples of π radians, from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to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point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he still increasing relative phase indicates the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asymptotic threshold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has not yet been reached.</a:t>
                </a:r>
                <a:endPara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:endPara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2">
                <a:extLst>
                  <a:ext uri="{FF2B5EF4-FFF2-40B4-BE49-F238E27FC236}">
                    <a16:creationId xmlns:a16="http://schemas.microsoft.com/office/drawing/2014/main" id="{B96EDBAD-066F-9564-82E6-15096D6067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6466" y="1143000"/>
                <a:ext cx="11150601" cy="2285999"/>
              </a:xfrm>
              <a:blipFill>
                <a:blip r:embed="rId4"/>
                <a:stretch>
                  <a:fillRect l="-765" t="-2139" r="-1093" b="-128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查看源图像">
            <a:extLst>
              <a:ext uri="{FF2B5EF4-FFF2-40B4-BE49-F238E27FC236}">
                <a16:creationId xmlns:a16="http://schemas.microsoft.com/office/drawing/2014/main" id="{9B1201DC-ED6A-0B38-034B-780F26428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17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25532A3-74A6-4225-6C19-22C4A29E22F7}"/>
              </a:ext>
            </a:extLst>
          </p:cNvPr>
          <p:cNvSpPr txBox="1"/>
          <p:nvPr/>
        </p:nvSpPr>
        <p:spPr>
          <a:xfrm>
            <a:off x="8746996" y="3297207"/>
            <a:ext cx="2906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PRL132,081904 (2024)</a:t>
            </a:r>
            <a:endParaRPr lang="zh-CN" altLang="en-US" sz="20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2847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EA196D1-D74C-AACF-5CBE-AA0F2461517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209054"/>
                <a:ext cx="11353800" cy="79300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zh-CN" altLang="en-US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𝜩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zh-CN" altLang="en-US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𝜩</m:t>
                        </m:r>
                      </m:e>
                    </m:acc>
                  </m:oMath>
                </a14:m>
                <a:endParaRPr lang="zh-CN" altLang="en-US" b="1" dirty="0">
                  <a:solidFill>
                    <a:srgbClr val="04226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EA196D1-D74C-AACF-5CBE-AA0F246151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09054"/>
                <a:ext cx="11353800" cy="793006"/>
              </a:xfrm>
              <a:blipFill>
                <a:blip r:embed="rId2"/>
                <a:stretch>
                  <a:fillRect t="-17692" b="-30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B149DE-93BF-54D1-4031-99A4F454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1098" y="6356350"/>
            <a:ext cx="3402702" cy="365125"/>
          </a:xfrm>
        </p:spPr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163B5F9-8C01-5949-7373-CC760A680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286" y="2228234"/>
            <a:ext cx="4736691" cy="38545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A60FFFBC-7948-3A63-1520-D2809BBA0D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3472" y="2096483"/>
                <a:ext cx="5985802" cy="398629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Born cross sections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sSupPr>
                          <m:e>
                            <m: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sSupPr>
                          <m:e>
                            <m: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200" i="1"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𝛯</m:t>
                            </m:r>
                          </m:e>
                          <m:sup>
                            <m:r>
                              <a:rPr lang="en-US" altLang="zh-CN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p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𝛯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zh-CN" alt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𝛯</m:t>
                        </m:r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𝛯</m:t>
                            </m:r>
                          </m:e>
                        </m:acc>
                      </m:e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are measured from threshold to 3.08 GeV</a:t>
                </a:r>
              </a:p>
              <a:p>
                <a:pPr lvl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significant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enhancement observed</a:t>
                </a:r>
              </a:p>
              <a:p>
                <a:pPr lvl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ratio of Born cross sections for both modes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agrees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with the expectation of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isospin symmetry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  <a:endPara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A60FFFBC-7948-3A63-1520-D2809BBA0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472" y="2096483"/>
                <a:ext cx="5985802" cy="3986291"/>
              </a:xfrm>
              <a:prstGeom prst="rect">
                <a:avLst/>
              </a:prstGeom>
              <a:blipFill>
                <a:blip r:embed="rId4"/>
                <a:stretch>
                  <a:fillRect l="-1120" t="-1070" r="-2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80A14DF-6344-BC22-8780-576586A590FD}"/>
                  </a:ext>
                </a:extLst>
              </p:cNvPr>
              <p:cNvSpPr txBox="1"/>
              <p:nvPr/>
            </p:nvSpPr>
            <p:spPr>
              <a:xfrm>
                <a:off x="8704188" y="1255733"/>
                <a:ext cx="3070730" cy="528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zh-CN" altLang="en-US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𝜩</m:t>
                        </m:r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𝜩</m:t>
                            </m:r>
                          </m:e>
                        </m:acc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14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:PLB 820, 136557 (2021)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zh-CN" altLang="en-US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𝜩</m:t>
                        </m:r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𝜩</m:t>
                            </m:r>
                          </m:e>
                        </m:acc>
                      </m:e>
                      <m:sup>
                        <m:r>
                          <a:rPr lang="en-US" altLang="zh-CN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US" altLang="zh-CN" sz="1400" b="1" i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PRD103, 012005(2021) 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80A14DF-6344-BC22-8780-576586A59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4188" y="1255733"/>
                <a:ext cx="3070730" cy="528030"/>
              </a:xfrm>
              <a:prstGeom prst="rect">
                <a:avLst/>
              </a:prstGeom>
              <a:blipFill>
                <a:blip r:embed="rId5"/>
                <a:stretch>
                  <a:fillRect t="-1149" b="-10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查看源图像">
            <a:extLst>
              <a:ext uri="{FF2B5EF4-FFF2-40B4-BE49-F238E27FC236}">
                <a16:creationId xmlns:a16="http://schemas.microsoft.com/office/drawing/2014/main" id="{D1E74DA5-B76E-65FF-BEA1-6F91A70D3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5951" y="352686"/>
            <a:ext cx="1197304" cy="5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099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8691157-AEDF-4C2C-8649-C51F5714FE3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60762"/>
                <a:ext cx="10515600" cy="793006"/>
              </a:xfrm>
            </p:spPr>
            <p:txBody>
              <a:bodyPr/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zh-CN" altLang="en-US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𝛀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zh-CN" altLang="en-US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𝛀</m:t>
                        </m:r>
                      </m:e>
                    </m:acc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/</m:t>
                    </m:r>
                    <m:r>
                      <a:rPr lang="zh-CN" altLang="en-US" b="1" i="1">
                        <a:solidFill>
                          <a:srgbClr val="042263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𝚫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zh-CN" altLang="en-US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𝚫</m:t>
                        </m:r>
                      </m:e>
                    </m:acc>
                  </m:oMath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8691157-AEDF-4C2C-8649-C51F5714FE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60762"/>
                <a:ext cx="10515600" cy="793006"/>
              </a:xfrm>
              <a:blipFill>
                <a:blip r:embed="rId2"/>
                <a:stretch>
                  <a:fillRect t="-16923" b="-3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98C5454-757B-4720-9864-5DD21736D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63384"/>
            <a:ext cx="2743200" cy="365125"/>
          </a:xfrm>
        </p:spPr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2" descr="查看源图像">
            <a:extLst>
              <a:ext uri="{FF2B5EF4-FFF2-40B4-BE49-F238E27FC236}">
                <a16:creationId xmlns:a16="http://schemas.microsoft.com/office/drawing/2014/main" id="{FF7B6E54-A2CA-47E2-BD9A-5075A5C06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790" y="360973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3472E122-84AF-407D-A411-CA0E70F6FC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9321" y="1310641"/>
                <a:ext cx="6084612" cy="1705716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Born cross sections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Ω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Ω</m:t>
                            </m:r>
                          </m:e>
                        </m:acc>
                      </m:e>
                      <m:sup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at 8 energy points between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  <m:r>
                      <a:rPr lang="en-US" altLang="zh-CN" sz="2000" i="1">
                        <a:latin typeface="Cambria Math" panose="02040503050406030204" pitchFamily="18" charset="0"/>
                        <a:ea typeface="Ebrima" panose="02000000000000000000" pitchFamily="2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3.49 and 3.67 GeV.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No significant signal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observed.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Upper limit of effective FF is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consistent with </a:t>
                </a:r>
                <a:r>
                  <a:rPr lang="en-US" altLang="zh-CN" sz="20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pQCD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driven prediction.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3472E122-84AF-407D-A411-CA0E70F6FC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9321" y="1310641"/>
                <a:ext cx="6084612" cy="1705716"/>
              </a:xfrm>
              <a:blipFill>
                <a:blip r:embed="rId4"/>
                <a:stretch>
                  <a:fillRect l="-902" t="-1786" r="-2004" b="-103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A86190E4-D6F2-4FB4-8D6F-EE004F2BD7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" y="3436034"/>
            <a:ext cx="4732511" cy="336666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E3EC77A-94D8-4AA3-B90F-FC0B1C2148FC}"/>
              </a:ext>
            </a:extLst>
          </p:cNvPr>
          <p:cNvSpPr txBox="1"/>
          <p:nvPr/>
        </p:nvSpPr>
        <p:spPr>
          <a:xfrm>
            <a:off x="4012061" y="3063978"/>
            <a:ext cx="2753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PRD 107, 052003, 2023 </a:t>
            </a:r>
            <a:endParaRPr lang="zh-CN" altLang="en-US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2FE0EA2-A5A9-2DAA-EBC4-94DF75989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4133" y="3350413"/>
            <a:ext cx="5213812" cy="35212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内容占位符 2">
                <a:extLst>
                  <a:ext uri="{FF2B5EF4-FFF2-40B4-BE49-F238E27FC236}">
                    <a16:creationId xmlns:a16="http://schemas.microsoft.com/office/drawing/2014/main" id="{1B659766-7345-F1BD-6998-D5EF4FB521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24133" y="1309014"/>
                <a:ext cx="5266267" cy="17057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Δ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zh-CN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Ebrima" charset="0"/>
                              </a:rPr>
                              <m:t>Δ</m:t>
                            </m:r>
                          </m:e>
                        </m:acc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−−</m:t>
                        </m:r>
                      </m:sup>
                    </m:sSup>
                  </m:oMath>
                </a14:m>
                <a:r>
                  <a:rPr lang="zh-CN" altLang="en-US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is searched with </a:t>
                </a:r>
                <a:r>
                  <a:rPr lang="en-US" altLang="zh-CN" sz="20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c.m.s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in 2.3094 to 2.6464 GeV.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No significant signal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observed, but signal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Δ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++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Ebrima" charset="0"/>
                      </a:rPr>
                      <m:t>p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zh-CN" alt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Ebrima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observed.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内容占位符 2">
                <a:extLst>
                  <a:ext uri="{FF2B5EF4-FFF2-40B4-BE49-F238E27FC236}">
                    <a16:creationId xmlns:a16="http://schemas.microsoft.com/office/drawing/2014/main" id="{1B659766-7345-F1BD-6998-D5EF4FB52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133" y="1309014"/>
                <a:ext cx="5266267" cy="1705716"/>
              </a:xfrm>
              <a:prstGeom prst="rect">
                <a:avLst/>
              </a:prstGeom>
              <a:blipFill>
                <a:blip r:embed="rId7"/>
                <a:stretch>
                  <a:fillRect l="-1042" t="-2143" r="-1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97E8CB2A-538A-4E2D-7B39-20D45A5F534C}"/>
              </a:ext>
            </a:extLst>
          </p:cNvPr>
          <p:cNvSpPr txBox="1"/>
          <p:nvPr/>
        </p:nvSpPr>
        <p:spPr>
          <a:xfrm>
            <a:off x="9366021" y="3063978"/>
            <a:ext cx="2893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PRD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108, 072010(2023)</a:t>
            </a:r>
          </a:p>
        </p:txBody>
      </p:sp>
    </p:spTree>
    <p:extLst>
      <p:ext uri="{BB962C8B-B14F-4D97-AF65-F5344CB8AC3E}">
        <p14:creationId xmlns:p14="http://schemas.microsoft.com/office/powerpoint/2010/main" val="19086347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3522C-BACC-D993-EAC4-3D64AF13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Charmed baryons</a:t>
            </a:r>
            <a:endParaRPr lang="zh-CN" altLang="en-US" b="1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8434E2-1424-FCAE-12D6-C83116E82B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455F43-97B1-DD71-29D8-A3011886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7307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1D1F84F-F855-444D-B3D3-5524E8FA74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81200" y="295691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zh-CN" altLang="zh-CN" b="1" i="1">
                                <a:solidFill>
                                  <a:srgbClr val="042263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n-US" altLang="zh-CN" b="1" i="1">
                                <a:solidFill>
                                  <a:srgbClr val="042263"/>
                                </a:solidFill>
                                <a:latin typeface="Cambria Math" charset="0"/>
                                <a:ea typeface="Ebrima" charset="0"/>
                                <a:cs typeface="Ebrima" charset="0"/>
                              </a:rPr>
                              <m:t>𝜦</m:t>
                            </m:r>
                          </m:e>
                        </m:acc>
                      </m:e>
                      <m:sub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bSup>
                  </m:oMath>
                </a14:m>
                <a:endParaRPr lang="zh-CN" altLang="en-US" b="1" dirty="0">
                  <a:solidFill>
                    <a:srgbClr val="042263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1D1F84F-F855-444D-B3D3-5524E8FA74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81200" y="295691"/>
                <a:ext cx="8229600" cy="639762"/>
              </a:xfrm>
              <a:blipFill>
                <a:blip r:embed="rId3"/>
                <a:stretch>
                  <a:fillRect l="-2815" t="-37500" b="-49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F5D99B-3EF3-4132-A231-2A279C66F7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7791" y="1447801"/>
                <a:ext cx="11155680" cy="4678363"/>
              </a:xfrm>
            </p:spPr>
            <p:txBody>
              <a:bodyPr/>
              <a:lstStyle/>
              <a:p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BESIII measurements indicate that there is indeed a step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>
                        <a:solidFill>
                          <a:srgbClr val="FF0000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sSubSup>
                      <m:sSub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zh-CN" altLang="zh-CN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n-US" altLang="zh-CN" sz="24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Ebrima" charset="0"/>
                                <a:cs typeface="Ebrima" charset="0"/>
                              </a:rPr>
                              <m:t>𝛬</m:t>
                            </m:r>
                          </m:e>
                        </m:acc>
                      </m:e>
                      <m:sub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similar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>
                        <a:solidFill>
                          <a:srgbClr val="FF0000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r>
                      <a:rPr lang="en-US" altLang="zh-CN" sz="24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accPr>
                      <m:e>
                        <m:r>
                          <a:rPr lang="en-US" altLang="zh-CN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followed by a plateau.</a:t>
                </a:r>
              </a:p>
              <a:p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F5D99B-3EF3-4132-A231-2A279C66F7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7791" y="1447801"/>
                <a:ext cx="11155680" cy="4678363"/>
              </a:xfrm>
              <a:blipFill>
                <a:blip r:embed="rId4"/>
                <a:stretch>
                  <a:fillRect l="-710" t="-1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91B236-E518-46E1-9ACF-465839AF6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B2F-6181-4C7F-8DCF-8E0F22AEEB1E}" type="slidenum">
              <a:rPr lang="en-US" altLang="zh-CN" smtClean="0"/>
              <a:pPr/>
              <a:t>37</a:t>
            </a:fld>
            <a:endParaRPr lang="en-US" altLang="zh-CN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8103B1C-63B3-F6A2-7AEE-EA680FC4A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925811"/>
            <a:ext cx="5397617" cy="3109912"/>
          </a:xfrm>
          <a:prstGeom prst="rect">
            <a:avLst/>
          </a:prstGeom>
        </p:spPr>
      </p:pic>
      <p:pic>
        <p:nvPicPr>
          <p:cNvPr id="19" name="Picture 2" descr="查看源图像">
            <a:extLst>
              <a:ext uri="{FF2B5EF4-FFF2-40B4-BE49-F238E27FC236}">
                <a16:creationId xmlns:a16="http://schemas.microsoft.com/office/drawing/2014/main" id="{7D03A899-007F-84E8-6D70-9172A20BF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790" y="360973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6C527AD5-E4CD-7BE3-2CD6-3C14F5578638}"/>
              </a:ext>
            </a:extLst>
          </p:cNvPr>
          <p:cNvSpPr txBox="1"/>
          <p:nvPr/>
        </p:nvSpPr>
        <p:spPr>
          <a:xfrm>
            <a:off x="7950443" y="2525701"/>
            <a:ext cx="30333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PRL131,191901 (2023)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54684CEB-1923-D468-A5BF-8CF8E219FF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91" y="2925811"/>
            <a:ext cx="4782499" cy="3170886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8610C95A-1C8E-079B-110D-442BC52E7246}"/>
              </a:ext>
            </a:extLst>
          </p:cNvPr>
          <p:cNvSpPr txBox="1"/>
          <p:nvPr/>
        </p:nvSpPr>
        <p:spPr>
          <a:xfrm>
            <a:off x="2896299" y="2525701"/>
            <a:ext cx="35660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i="1" baseline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PRL 120, 132001 (2018)</a:t>
            </a:r>
            <a:endParaRPr lang="en-US" altLang="zh-CN" sz="2000" i="1" baseline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11983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8FFA525-B116-1143-EB03-5B97111852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169380"/>
                <a:ext cx="10515600" cy="793006"/>
              </a:xfrm>
            </p:spPr>
            <p:txBody>
              <a:bodyPr/>
              <a:lstStyle/>
              <a:p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EMFFs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  <m:sub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r>
                      <a:rPr lang="en-US" altLang="zh-CN" b="1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 </m:t>
                    </m:r>
                  </m:oMath>
                </a14:m>
                <a:r>
                  <a:rPr lang="en-US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and proton</a:t>
                </a:r>
                <a:endPara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58FFA525-B116-1143-EB03-5B97111852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169380"/>
                <a:ext cx="10515600" cy="793006"/>
              </a:xfrm>
              <a:blipFill>
                <a:blip r:embed="rId2"/>
                <a:stretch>
                  <a:fillRect t="-18462" b="-30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76D3C50-BDE4-6B75-FBAD-69F84E7940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7080" y="1393821"/>
                <a:ext cx="11353800" cy="4873094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4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is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consistent with 1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near production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</a:t>
                </a:r>
                <a:endPara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Similar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oscillation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|G</a:t>
                </a:r>
                <a:r>
                  <a:rPr lang="en-US" altLang="zh-CN" sz="2400" baseline="-25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400" baseline="-25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distribution as proton observed</a:t>
                </a:r>
              </a:p>
              <a:p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76D3C50-BDE4-6B75-FBAD-69F84E7940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7080" y="1393821"/>
                <a:ext cx="11353800" cy="4873094"/>
              </a:xfrm>
              <a:blipFill>
                <a:blip r:embed="rId3"/>
                <a:stretch>
                  <a:fillRect l="-698" t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59997B-05E2-7458-BCD2-0D09180AE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C0DFE32A-8B1E-B45A-900E-0334444E29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3661" y="3235808"/>
            <a:ext cx="5622388" cy="3282638"/>
          </a:xfrm>
          <a:prstGeom prst="rect">
            <a:avLst/>
          </a:prstGeom>
        </p:spPr>
      </p:pic>
      <p:pic>
        <p:nvPicPr>
          <p:cNvPr id="6" name="图片 5" descr="卡通人物&#10;&#10;AI 生成的内容可能不正确。">
            <a:extLst>
              <a:ext uri="{FF2B5EF4-FFF2-40B4-BE49-F238E27FC236}">
                <a16:creationId xmlns:a16="http://schemas.microsoft.com/office/drawing/2014/main" id="{F82ADE92-04DA-EFA6-078B-D6A434A99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2733" y="2488033"/>
            <a:ext cx="5029237" cy="69533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49073F93-BF76-613C-8726-973EDA6F9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5411" y="3429000"/>
            <a:ext cx="4454474" cy="263019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FA221741-7EF9-3571-137B-CC065F60798A}"/>
              </a:ext>
            </a:extLst>
          </p:cNvPr>
          <p:cNvSpPr txBox="1"/>
          <p:nvPr/>
        </p:nvSpPr>
        <p:spPr>
          <a:xfrm>
            <a:off x="8010653" y="3469618"/>
            <a:ext cx="1410944" cy="47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900" b="1" spc="12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proton</a:t>
            </a:r>
            <a:endParaRPr lang="zh-CN" altLang="en-US" sz="1900" b="1" spc="12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3685B74-5AC2-73FC-69AF-F02C2E048D16}"/>
              </a:ext>
            </a:extLst>
          </p:cNvPr>
          <p:cNvSpPr txBox="1"/>
          <p:nvPr/>
        </p:nvSpPr>
        <p:spPr>
          <a:xfrm>
            <a:off x="4977308" y="6266915"/>
            <a:ext cx="30333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PRL131,191901 (2023)</a:t>
            </a:r>
          </a:p>
        </p:txBody>
      </p:sp>
      <p:pic>
        <p:nvPicPr>
          <p:cNvPr id="8" name="Picture 2" descr="查看源图像">
            <a:extLst>
              <a:ext uri="{FF2B5EF4-FFF2-40B4-BE49-F238E27FC236}">
                <a16:creationId xmlns:a16="http://schemas.microsoft.com/office/drawing/2014/main" id="{B73DADA2-76E0-184F-D0C0-58243817F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790" y="360973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6034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40A93-D12B-7FB5-04F6-FE1ADD027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表&#10;&#10;AI 生成的内容可能不正确。">
            <a:extLst>
              <a:ext uri="{FF2B5EF4-FFF2-40B4-BE49-F238E27FC236}">
                <a16:creationId xmlns:a16="http://schemas.microsoft.com/office/drawing/2014/main" id="{C962FE98-DB5F-B271-A3B7-4E9FF29BA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02" y="2984243"/>
            <a:ext cx="6342078" cy="22989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626A3F66-63ED-B770-11CC-AFADDCFBA46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70074" y="295691"/>
                <a:ext cx="9390184" cy="639762"/>
              </a:xfrm>
            </p:spPr>
            <p:txBody>
              <a:bodyPr>
                <a:noAutofit/>
              </a:bodyPr>
              <a:lstStyle/>
              <a:p>
                <a:r>
                  <a:rPr lang="en-US" altLang="zh-CN" b="1" dirty="0">
                    <a:solidFill>
                      <a:srgbClr val="04226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𝒆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b="1" i="1">
                        <a:solidFill>
                          <a:srgbClr val="042263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𝜦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zh-CN" altLang="zh-CN" b="1" i="1">
                                <a:solidFill>
                                  <a:srgbClr val="042263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en-US" altLang="zh-CN" b="1" i="1">
                                <a:solidFill>
                                  <a:srgbClr val="042263"/>
                                </a:solidFill>
                                <a:latin typeface="Cambria Math" charset="0"/>
                                <a:ea typeface="Ebrima" charset="0"/>
                                <a:cs typeface="Ebrima" charset="0"/>
                              </a:rPr>
                              <m:t>𝜦</m:t>
                            </m:r>
                          </m:e>
                        </m:acc>
                      </m:e>
                      <m:sub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42263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∗</m:t>
                        </m:r>
                        <m:r>
                          <a:rPr lang="en-US" altLang="zh-CN" b="1" i="1">
                            <a:solidFill>
                              <a:srgbClr val="042263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bSup>
                  </m:oMath>
                </a14:m>
                <a:endParaRPr lang="zh-CN" altLang="en-US" b="1" dirty="0">
                  <a:solidFill>
                    <a:srgbClr val="042263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626A3F66-63ED-B770-11CC-AFADDCFBA4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70074" y="295691"/>
                <a:ext cx="9390184" cy="639762"/>
              </a:xfrm>
              <a:blipFill>
                <a:blip r:embed="rId4"/>
                <a:stretch>
                  <a:fillRect t="-37500" b="-49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C578899-09E4-0DCF-D481-61E86D222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B2F-6181-4C7F-8DCF-8E0F22AEEB1E}" type="slidenum">
              <a:rPr lang="en-US" altLang="zh-CN" smtClean="0"/>
              <a:pPr/>
              <a:t>39</a:t>
            </a:fld>
            <a:endParaRPr lang="en-US" altLang="zh-CN"/>
          </a:p>
        </p:txBody>
      </p:sp>
      <p:pic>
        <p:nvPicPr>
          <p:cNvPr id="19" name="Picture 2" descr="查看源图像">
            <a:extLst>
              <a:ext uri="{FF2B5EF4-FFF2-40B4-BE49-F238E27FC236}">
                <a16:creationId xmlns:a16="http://schemas.microsoft.com/office/drawing/2014/main" id="{13D4DF29-8921-D2BF-6D76-883E76981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790" y="360973"/>
            <a:ext cx="1302889" cy="6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内容占位符 9" descr="文本&#10;&#10;AI 生成的内容可能不正确。">
            <a:extLst>
              <a:ext uri="{FF2B5EF4-FFF2-40B4-BE49-F238E27FC236}">
                <a16:creationId xmlns:a16="http://schemas.microsoft.com/office/drawing/2014/main" id="{77E756A0-185C-44A8-561E-79A5A07C9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9405348" y="5393680"/>
            <a:ext cx="2485300" cy="654610"/>
          </a:xfrm>
          <a:prstGeom prst="rect">
            <a:avLst/>
          </a:prstGeom>
        </p:spPr>
      </p:pic>
      <p:pic>
        <p:nvPicPr>
          <p:cNvPr id="8" name="图片 7" descr="图表, 折线图&#10;&#10;AI 生成的内容可能不正确。">
            <a:extLst>
              <a:ext uri="{FF2B5EF4-FFF2-40B4-BE49-F238E27FC236}">
                <a16:creationId xmlns:a16="http://schemas.microsoft.com/office/drawing/2014/main" id="{E521508C-EFF7-B1DD-5E71-826EA1C8F4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500" y="3030202"/>
            <a:ext cx="5992941" cy="2207026"/>
          </a:xfrm>
          <a:prstGeom prst="rect">
            <a:avLst/>
          </a:prstGeom>
        </p:spPr>
      </p:pic>
      <p:pic>
        <p:nvPicPr>
          <p:cNvPr id="12" name="图片 11" descr="表格&#10;&#10;AI 生成的内容可能不正确。">
            <a:extLst>
              <a:ext uri="{FF2B5EF4-FFF2-40B4-BE49-F238E27FC236}">
                <a16:creationId xmlns:a16="http://schemas.microsoft.com/office/drawing/2014/main" id="{BB7A35DD-5808-5267-4736-5469C60C0C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8687" y="5329147"/>
            <a:ext cx="7896283" cy="1438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B0BD783-50BD-57C7-2138-1A6EEB670487}"/>
                  </a:ext>
                </a:extLst>
              </p:cNvPr>
              <p:cNvSpPr txBox="1"/>
              <p:nvPr/>
            </p:nvSpPr>
            <p:spPr>
              <a:xfrm>
                <a:off x="402020" y="1324803"/>
                <a:ext cx="11652960" cy="12781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sSubSup>
                      <m:sSub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sSub>
                      <m:sSub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zh-CN" alt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𝛬</m:t>
                            </m:r>
                          </m:e>
                        </m:acc>
                      </m:e>
                      <m:sub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(2595)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+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𝑐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.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𝑐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. 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charset="0"/>
                        <a:ea typeface="Ebrima" charset="0"/>
                        <a:cs typeface="Ebrima" charset="0"/>
                      </a:rPr>
                      <m:t>→</m:t>
                    </m:r>
                    <m:sSubSup>
                      <m:sSub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charset="0"/>
                            <a:ea typeface="Ebrima" charset="0"/>
                            <a:cs typeface="Ebrima" charset="0"/>
                          </a:rPr>
                          <m:t>+</m:t>
                        </m:r>
                      </m:sup>
                    </m:sSubSup>
                    <m:sSub>
                      <m:sSub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</m:ctrlPr>
                          </m:accPr>
                          <m:e>
                            <m:r>
                              <a:rPr lang="zh-CN" altLang="en-US" sz="2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Ebrima" charset="0"/>
                                <a:cs typeface="Ebrima" charset="0"/>
                              </a:rPr>
                              <m:t>𝛬</m:t>
                            </m:r>
                          </m:e>
                        </m:acc>
                      </m:e>
                      <m:sub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(2</m:t>
                        </m:r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625</m:t>
                        </m:r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Ebrima" charset="0"/>
                            <a:cs typeface="Ebrima" charset="0"/>
                          </a:rPr>
                          <m:t>−</m:t>
                        </m:r>
                      </m:sup>
                    </m:sSup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+</m:t>
                    </m:r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𝑐</m:t>
                    </m:r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.</m:t>
                    </m:r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𝑐</m:t>
                    </m:r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Ebrima" charset="0"/>
                        <a:cs typeface="Ebrima" charset="0"/>
                      </a:rPr>
                      <m:t>.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are measured for the first time at </a:t>
                </a:r>
                <a:r>
                  <a:rPr lang="en-US" altLang="zh-CN" sz="2400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c.m.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energies of 4.918 and 4.951 GeV.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Nonzero cross sections are observed very close to the production threshold. </a:t>
                </a:r>
                <a:endParaRPr lang="zh-CN" altLang="en-US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B0BD783-50BD-57C7-2138-1A6EEB670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20" y="1324803"/>
                <a:ext cx="11652960" cy="1278170"/>
              </a:xfrm>
              <a:prstGeom prst="rect">
                <a:avLst/>
              </a:prstGeom>
              <a:blipFill>
                <a:blip r:embed="rId9"/>
                <a:stretch>
                  <a:fillRect l="-732" t="-3810" r="-1098" b="-1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BA86C9AA-21E5-51FC-2E2D-57D30E286948}"/>
              </a:ext>
            </a:extLst>
          </p:cNvPr>
          <p:cNvSpPr txBox="1"/>
          <p:nvPr/>
        </p:nvSpPr>
        <p:spPr>
          <a:xfrm>
            <a:off x="8808439" y="2660870"/>
            <a:ext cx="3497387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PRD 109, L071104 (2024)</a:t>
            </a:r>
            <a:endParaRPr lang="zh-CN" altLang="en-US" sz="2000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7626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F904EB0-8B5D-4E3E-8E5E-EAD9E9A2A040}"/>
                  </a:ext>
                </a:extLst>
              </p:cNvPr>
              <p:cNvSpPr txBox="1"/>
              <p:nvPr/>
            </p:nvSpPr>
            <p:spPr>
              <a:xfrm>
                <a:off x="610138" y="5238154"/>
                <a:ext cx="10971724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production 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(1/2 baryon) is given.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The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complex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feature of TLFF implies a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polarization</a:t>
                </a:r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of baryon normal to the plane of production and proportional to sin(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l-GR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Φ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CN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F904EB0-8B5D-4E3E-8E5E-EAD9E9A2A0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38" y="5238154"/>
                <a:ext cx="10971724" cy="1354217"/>
              </a:xfrm>
              <a:prstGeom prst="rect">
                <a:avLst/>
              </a:prstGeom>
              <a:blipFill>
                <a:blip r:embed="rId3"/>
                <a:stretch>
                  <a:fillRect l="-722" t="-3604" r="-278" b="-9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id="{2510937F-7B23-430E-9235-4062C0C4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513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Time-like EMFFs: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theoretic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review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89147D-394B-41AD-ADD3-51C626A95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7F1F6C4-762B-41B5-8DF0-2375D5A22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21" y="2229126"/>
            <a:ext cx="3669295" cy="246053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71B4F88-511B-4EB2-9476-F39C9076D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570" y="1799379"/>
            <a:ext cx="7218607" cy="289027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9BE9D26F-6ABF-7C2D-9BEC-3F0F826C4EB0}"/>
              </a:ext>
            </a:extLst>
          </p:cNvPr>
          <p:cNvSpPr txBox="1"/>
          <p:nvPr/>
        </p:nvSpPr>
        <p:spPr>
          <a:xfrm>
            <a:off x="452985" y="1363420"/>
            <a:ext cx="72213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1961, first paper by N. </a:t>
            </a:r>
            <a:r>
              <a:rPr lang="en-US" altLang="zh-CN" sz="2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Cabibbo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and R. </a:t>
            </a:r>
            <a:r>
              <a:rPr lang="en-US" altLang="zh-CN" sz="2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Gatto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F94439E-C3B9-D25D-AA1F-EA53EDF0387C}"/>
              </a:ext>
            </a:extLst>
          </p:cNvPr>
          <p:cNvSpPr txBox="1"/>
          <p:nvPr/>
        </p:nvSpPr>
        <p:spPr>
          <a:xfrm>
            <a:off x="8222566" y="1455753"/>
            <a:ext cx="3871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r>
              <a:rPr lang="en-US" altLang="zh-CN" b="0" i="1" dirty="0" err="1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Phys.Rev</a:t>
            </a:r>
            <a:r>
              <a:rPr lang="en-US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en-US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124 (1961) 1577-1595</a:t>
            </a:r>
          </a:p>
        </p:txBody>
      </p:sp>
    </p:spTree>
    <p:extLst>
      <p:ext uri="{BB962C8B-B14F-4D97-AF65-F5344CB8AC3E}">
        <p14:creationId xmlns:p14="http://schemas.microsoft.com/office/powerpoint/2010/main" val="46004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D92E06-2D07-7CD5-D212-8541F8C8A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Summary</a:t>
            </a:r>
            <a:endParaRPr lang="zh-CN" altLang="en-US" b="1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B25604-9287-5150-D1DE-6B6BA588B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4B1BF1-151F-EF5D-F500-5416DD58E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8274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87B082-236E-4435-BD89-1C2C5A52C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910" y="238160"/>
            <a:ext cx="11358692" cy="777877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42263"/>
                </a:solidFill>
                <a:cs typeface="Times New Roman" panose="02020603050405020304" pitchFamily="18" charset="0"/>
              </a:rPr>
              <a:t>TL baryon EMFFs</a:t>
            </a:r>
            <a:endParaRPr lang="zh-CN" altLang="en-US" b="1" dirty="0">
              <a:solidFill>
                <a:srgbClr val="042263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5B0D86-BC0F-4C3D-837C-917D60A85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B2F-6181-4C7F-8DCF-8E0F22AEEB1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41</a:t>
            </a:fld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931B3BD-DEF0-4CF1-A8C9-6E44756A9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618" y="1467912"/>
            <a:ext cx="4526136" cy="2768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D5828A58-BBEB-4BE7-AC26-AAA8EB33BFE9}"/>
                  </a:ext>
                </a:extLst>
              </p:cNvPr>
              <p:cNvSpPr txBox="1"/>
              <p:nvPr/>
            </p:nvSpPr>
            <p:spPr>
              <a:xfrm>
                <a:off x="340910" y="4511001"/>
                <a:ext cx="11417416" cy="1862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Abnormal threshold effects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observed in various baryon pair production: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altLang="zh-CN" sz="200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l-GR" altLang="zh-CN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lang="el-GR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𝛬</m:t>
                        </m:r>
                      </m:e>
                    </m:acc>
                    <m:r>
                      <a:rPr lang="en-US" altLang="zh-CN" sz="2000">
                        <a:solidFill>
                          <a:srgbClr val="00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Sup>
                      <m:sSubSupPr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en-US" altLang="zh-CN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altLang="zh-CN" sz="2000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𝛬</m:t>
                            </m:r>
                          </m:e>
                        </m:acc>
                      </m:e>
                      <m:sub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rgbClr val="0000C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… </a:t>
                </a: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Oscillation structures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observed in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solidFill>
                      <a:srgbClr val="0000C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zh-CN" altLang="en-US" sz="2000" i="1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|G</a:t>
                </a:r>
                <a:r>
                  <a:rPr lang="en-US" altLang="zh-CN" sz="20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/G</a:t>
                </a:r>
                <a:r>
                  <a:rPr lang="en-US" altLang="zh-CN" sz="2000" baseline="-25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| ratio significantly larger than 1 at low beta for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𝛴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indicating </a:t>
                </a:r>
                <a:r>
                  <a:rPr lang="en-US" altLang="zh-CN" sz="2000" dirty="0">
                    <a:solidFill>
                      <a:srgbClr val="0000C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large D-wave near threshold</a:t>
                </a:r>
              </a:p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Relative phase angle 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of form factor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𝜙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(sin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zh-CN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measured for </a:t>
                </a:r>
                <a14:m>
                  <m:oMath xmlns:m="http://schemas.openxmlformats.org/officeDocument/2006/math">
                    <m:r>
                      <a:rPr lang="el-GR" altLang="zh-CN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𝛬</m:t>
                    </m:r>
                  </m:oMath>
                </a14:m>
                <a:r>
                  <a:rPr lang="en-US" altLang="zh-CN" sz="2000" i="1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altLang="zh-CN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𝛴</m:t>
                        </m:r>
                      </m:e>
                      <m:sup>
                        <m:r>
                          <a:rPr lang="en-US" altLang="zh-CN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altLang="zh-CN" sz="2000" i="1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zh-CN" sz="20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altLang="zh-CN" sz="2000" i="1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D5828A58-BBEB-4BE7-AC26-AAA8EB33B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910" y="4511001"/>
                <a:ext cx="11417416" cy="1862882"/>
              </a:xfrm>
              <a:prstGeom prst="rect">
                <a:avLst/>
              </a:prstGeom>
              <a:blipFill>
                <a:blip r:embed="rId4"/>
                <a:stretch>
                  <a:fillRect l="-481" t="-1961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CD904091-6378-B370-BE99-CE9F2179EC78}"/>
              </a:ext>
            </a:extLst>
          </p:cNvPr>
          <p:cNvSpPr txBox="1"/>
          <p:nvPr/>
        </p:nvSpPr>
        <p:spPr>
          <a:xfrm>
            <a:off x="6694415" y="1144746"/>
            <a:ext cx="57237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Updated from </a:t>
            </a:r>
            <a:r>
              <a:rPr lang="en-US" altLang="zh-CN" i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Nat.Sci.Rev</a:t>
            </a:r>
            <a:r>
              <a:rPr lang="en-US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8 (2021) 11, nwab187</a:t>
            </a:r>
          </a:p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6AFF68B-B7B9-A472-963A-06193F2501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26" y="1397256"/>
            <a:ext cx="4820630" cy="27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6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6"/>
    </mc:Choice>
    <mc:Fallback xmlns="">
      <p:transition spd="slow" advTm="1656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BB16E5-CE66-932E-D91A-07DAEDB8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602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Status of TL-EMFFs datasets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67FD50CA-0D94-E7F4-79DA-F4F37E2A9048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60773892"/>
                  </p:ext>
                </p:extLst>
              </p:nvPr>
            </p:nvGraphicFramePr>
            <p:xfrm>
              <a:off x="185225" y="1259222"/>
              <a:ext cx="11716043" cy="509712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84609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467639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06410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71259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899138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942536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468154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scan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ISR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smtClean="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𝑰𝑺𝑹</m:t>
                                  </m:r>
                                </m:sub>
                              </m:sSub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63650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107296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 30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best precision: 2%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2.0, 3.08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 precision: 3%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4.6, 10.58 GeV,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5%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15 energy intervals,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1.88, 3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20%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90789754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~20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5%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intervals with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2.0, 3.08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20%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64945451"/>
                      </a:ext>
                    </a:extLst>
                  </a:tr>
                  <a:tr h="11415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altLang="zh-CN" sz="1600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  40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2.2324, 4.6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2%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10%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10˚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4.26, 10.58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20 energy intervals, ~500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34794805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altLang="zh-CN" sz="1600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  <m:sSup>
                                  <m:sSupPr>
                                    <m:ctrlPr>
                                      <a:rPr lang="el-GR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l-GR" altLang="zh-CN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altLang="zh-CN" sz="1600" smtClean="0">
                                            <a:latin typeface="Cambria Math" panose="02040503050406030204" pitchFamily="18" charset="0"/>
                                          </a:rPr>
                                          <m:t>Σ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14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2.3094, 3.08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4%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=10.58 GeV, 5 energy intervals, ~25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805011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67FD50CA-0D94-E7F4-79DA-F4F37E2A9048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60773892"/>
                  </p:ext>
                </p:extLst>
              </p:nvPr>
            </p:nvGraphicFramePr>
            <p:xfrm>
              <a:off x="185225" y="1259222"/>
              <a:ext cx="11716043" cy="509712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84609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467639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06410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71259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899138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942536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468154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557" t="-1299" r="-80197" b="-99610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36946" t="-1299" r="-246" b="-99610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63650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107296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102825" r="-1905208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102825" r="-351605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102825" r="-332827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21387" t="-102825" r="-135260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68810" t="-102825" r="-50482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90789754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245890" r="-1905208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245890" r="-351605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245890" r="-332827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64945451"/>
                      </a:ext>
                    </a:extLst>
                  </a:tr>
                  <a:tr h="1141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270053" r="-1905208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270053" r="-351605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270053" r="-332827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5730" t="-270053" r="-289680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4.26, 10.58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20 energy intervals, ~500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34794805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473973" r="-1905208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473973" r="-351605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=10.58 GeV, 5 energy intervals, ~25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8050118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814201-1C1D-7C0C-3C6A-4FDE964E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1593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604FA-97F1-A09C-16CD-59A7EA103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A96E92-D27D-5E54-018A-4719AE55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602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Status of TL-EMFFs datasets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F68FA1D4-2119-EA1B-A0AD-6A09A391605B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85225" y="1259222"/>
              <a:ext cx="11716043" cy="509712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84609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467639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06410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71259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899138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942536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468154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scan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ISR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smtClean="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𝑰𝑺𝑹</m:t>
                                  </m:r>
                                </m:sub>
                              </m:sSub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63650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107296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 30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best precision: 2%</a:t>
                          </a:r>
                          <a:endParaRPr lang="en-US" altLang="zh-CN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2.0, 3.08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est precision: 3% 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4.6, 10.58 GeV,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5%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15 energy intervals,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1.88, 3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20%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90789754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0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~20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1.877, 3.08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5%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intervals with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2.0, 3.08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20%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64945451"/>
                      </a:ext>
                    </a:extLst>
                  </a:tr>
                  <a:tr h="11415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altLang="zh-CN" sz="1600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Over  40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2.2324, 4.6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2%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10%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10˚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4.26, 10.58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20 energy intervals, ~500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34794805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altLang="zh-CN" sz="1600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  <m:sSup>
                                  <m:sSupPr>
                                    <m:ctrlPr>
                                      <a:rPr lang="el-GR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l-GR" altLang="zh-CN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altLang="zh-CN" sz="1600" smtClean="0">
                                            <a:latin typeface="Cambria Math" panose="02040503050406030204" pitchFamily="18" charset="0"/>
                                          </a:rPr>
                                          <m:t>Σ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14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2.3094, 3.08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4%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=10.58 GeV, 5 energy intervals, ~25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805011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F68FA1D4-2119-EA1B-A0AD-6A09A391605B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85225" y="1259222"/>
              <a:ext cx="11716043" cy="5097127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84609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467639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06410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71259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899138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942536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468154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557" t="-1299" r="-80197" b="-99610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36946" t="-1299" r="-246" b="-99610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636505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107296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102825" r="-1905208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102825" r="-351605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102825" r="-332827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21387" t="-102825" r="-135260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68810" t="-102825" r="-50482" b="-274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90789754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245890" r="-1905208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245890" r="-351605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245890" r="-332827" b="-232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64945451"/>
                      </a:ext>
                    </a:extLst>
                  </a:tr>
                  <a:tr h="1141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270053" r="-1905208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270053" r="-351605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2584" t="-270053" r="-332827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5730" t="-270053" r="-289680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4.26, 10.58 GeV,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20 energy intervals, ~500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34794805"/>
                      </a:ext>
                    </a:extLst>
                  </a:tr>
                  <a:tr h="88900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42" t="-473973" r="-1905208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3951" t="-473973" r="-351605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err="1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=10.58 GeV, 5 energy intervals, ~25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8050118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3E6189-5547-D144-2956-7E8489078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6649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CD5FA-844B-0726-0C75-A58184DE2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DE64FC-60E7-2C04-1006-80166590F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602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summary of TL-EMFFs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BB7FC074-6B57-E942-CC8A-0B2A1F16DEC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15746300"/>
                  </p:ext>
                </p:extLst>
              </p:nvPr>
            </p:nvGraphicFramePr>
            <p:xfrm>
              <a:off x="157090" y="1207757"/>
              <a:ext cx="11775255" cy="5228212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806547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187526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64585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83257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198314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266092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1634794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38512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scan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ISR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smtClean="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𝑰𝑺𝑹</m:t>
                                  </m:r>
                                </m:sub>
                              </m:sSub>
                              <m:r>
                                <a:rPr lang="en-US" altLang="zh-CN" sz="1600" b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b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38512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CN" sz="160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8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6%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2.36, 3.08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 20%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3 energy points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2.3864, 2.90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20˚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=3.773-4.258 GeV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11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energy intervals, ~180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8436536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CN" sz="160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7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2.3864, 3.08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6%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10.58 GeV, 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energy intervals, ~20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09429953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CN" sz="160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2.396, 3.08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12%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695588080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altLang="zh-CN" sz="1600" smtClean="0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p>
                                  <m:r>
                                    <a:rPr lang="en-US" altLang="zh-CN" sz="1600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altLang="zh-CN" sz="1600" smtClean="0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p>
                                  <m:r>
                                    <a:rPr lang="en-US" altLang="zh-CN" sz="1600" b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~10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2.644, 3.08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12%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33717176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altLang="zh-CN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CN" sz="1600" smtClean="0"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  <m:sup>
                                    <m:r>
                                      <a:rPr lang="en-US" altLang="zh-CN" sz="1600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16 energy points, 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4.59, 4.95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2%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16 energy points,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4.59, 4.95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best precision: 4%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13 energy points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altLang="zh-CN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4.6, 4.95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GeV, best precision:</a:t>
                          </a:r>
                          <a:r>
                            <a:rPr lang="en-US" altLang="zh-CN" sz="160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4˚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155999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BB7FC074-6B57-E942-CC8A-0B2A1F16DEC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15746300"/>
                  </p:ext>
                </p:extLst>
              </p:nvPr>
            </p:nvGraphicFramePr>
            <p:xfrm>
              <a:off x="157090" y="1207757"/>
              <a:ext cx="11775255" cy="5228212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806547">
                      <a:extLst>
                        <a:ext uri="{9D8B030D-6E8A-4147-A177-3AD203B41FA5}">
                          <a16:colId xmlns:a16="http://schemas.microsoft.com/office/drawing/2014/main" val="1940825817"/>
                        </a:ext>
                      </a:extLst>
                    </a:gridCol>
                    <a:gridCol w="2187526">
                      <a:extLst>
                        <a:ext uri="{9D8B030D-6E8A-4147-A177-3AD203B41FA5}">
                          <a16:colId xmlns:a16="http://schemas.microsoft.com/office/drawing/2014/main" val="972312445"/>
                        </a:ext>
                      </a:extLst>
                    </a:gridCol>
                    <a:gridCol w="2064585">
                      <a:extLst>
                        <a:ext uri="{9D8B030D-6E8A-4147-A177-3AD203B41FA5}">
                          <a16:colId xmlns:a16="http://schemas.microsoft.com/office/drawing/2014/main" val="2495624188"/>
                        </a:ext>
                      </a:extLst>
                    </a:gridCol>
                    <a:gridCol w="1832571">
                      <a:extLst>
                        <a:ext uri="{9D8B030D-6E8A-4147-A177-3AD203B41FA5}">
                          <a16:colId xmlns:a16="http://schemas.microsoft.com/office/drawing/2014/main" val="3439985005"/>
                        </a:ext>
                      </a:extLst>
                    </a:gridCol>
                    <a:gridCol w="1983140">
                      <a:extLst>
                        <a:ext uri="{9D8B030D-6E8A-4147-A177-3AD203B41FA5}">
                          <a16:colId xmlns:a16="http://schemas.microsoft.com/office/drawing/2014/main" val="4000819923"/>
                        </a:ext>
                      </a:extLst>
                    </a:gridCol>
                    <a:gridCol w="1266092">
                      <a:extLst>
                        <a:ext uri="{9D8B030D-6E8A-4147-A177-3AD203B41FA5}">
                          <a16:colId xmlns:a16="http://schemas.microsoft.com/office/drawing/2014/main" val="4213749932"/>
                        </a:ext>
                      </a:extLst>
                    </a:gridCol>
                    <a:gridCol w="1634794">
                      <a:extLst>
                        <a:ext uri="{9D8B030D-6E8A-4147-A177-3AD203B41FA5}">
                          <a16:colId xmlns:a16="http://schemas.microsoft.com/office/drawing/2014/main" val="4054287480"/>
                        </a:ext>
                      </a:extLst>
                    </a:gridCol>
                  </a:tblGrid>
                  <a:tr h="38512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3313" t="-1587" r="-80480" b="-127301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1147" t="-1587" r="-249" b="-127301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tc hMerge="1">
                      <a:txBody>
                        <a:bodyPr/>
                        <a:lstStyle/>
                        <a:p>
                          <a:endParaRPr lang="zh-CN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/>
                    </a:tc>
                    <a:extLst>
                      <a:ext uri="{0D108BD9-81ED-4DB2-BD59-A6C34878D82A}">
                        <a16:rowId xmlns:a16="http://schemas.microsoft.com/office/drawing/2014/main" val="2799057558"/>
                      </a:ext>
                    </a:extLst>
                  </a:tr>
                  <a:tr h="38512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 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Effective FF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/G</a:t>
                          </a:r>
                          <a:r>
                            <a:rPr lang="en-US" altLang="zh-CN" sz="1600" baseline="-25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|</a:t>
                          </a:r>
                          <a:r>
                            <a:rPr lang="zh-CN" alt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Relative phase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3937532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58" t="-86395" r="-1365909" b="-4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944" t="-86395" r="-400833" b="-4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5858" t="-86395" r="-326923" b="-4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76080" t="-86395" r="-267110" b="-402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=3.773-4.258 GeV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11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energy intervals, ~180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8436536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58" t="-187671" r="-1365909" b="-305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944" t="-187671" r="-400833" b="-305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 err="1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c.m.e</a:t>
                          </a:r>
                          <a:r>
                            <a:rPr lang="en-US" altLang="zh-CN" sz="1600" b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=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10.58 GeV, </a:t>
                          </a:r>
                          <a:r>
                            <a:rPr lang="en-US" altLang="zh-CN" sz="1600" b="0" baseline="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 energy intervals, ~20 events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ea typeface="微软雅黑" panose="020B0503020204020204" pitchFamily="34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09429953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58" t="-287671" r="-1365909" b="-205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944" t="-287671" r="-400833" b="-2054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695588080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58" t="-385034" r="-1365909" b="-1040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944" t="-385034" r="-400833" b="-1040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33717176"/>
                      </a:ext>
                    </a:extLst>
                  </a:tr>
                  <a:tr h="891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58" t="-488356" r="-1365909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944" t="-488356" r="-400833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5858" t="-488356" r="-326923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76080" t="-488356" r="-267110" b="-4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endParaRPr lang="zh-CN" altLang="en-US" sz="1600" dirty="0">
                            <a:latin typeface="Times New Roman" panose="020206030504050203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500" marR="63500" marT="63500" marB="635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1559998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300980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743B39-8A67-720F-56AE-541E02DE7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860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4226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Summary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960612-4CD9-E638-EBC3-C5729A7C7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07" y="1702965"/>
            <a:ext cx="10960760" cy="447399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Fruitful physics results of EMFFs from </a:t>
            </a:r>
            <a:r>
              <a:rPr lang="en-US" altLang="zh-CN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baseline="30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altLang="zh-CN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colliders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via energy scan and ISR methods.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Conventional parameterization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of EMFFs is facing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challenge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from experimental observations (threshold effect, oscillation in reduced FFs and |G</a:t>
            </a:r>
            <a:r>
              <a:rPr lang="en-US" altLang="zh-CN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/G</a:t>
            </a:r>
            <a:r>
              <a:rPr lang="en-US" altLang="zh-CN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| ratio).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Relative phase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of EMFFs gives rise to polarization of final baryons, and will play an important role in distinguishing various theoretical models.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7B7213-AA60-9719-27FD-9F634D2F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6923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C53C2E-B3D9-45B1-AEFF-C99E94FFF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10AAE4-D892-4595-BA21-E038378C0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A2F11C0-94AD-400B-9F6C-35215C35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/>
              <a:t>46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8C0EFDE-2A72-4EBB-9CD9-42D925D4A88B}"/>
              </a:ext>
            </a:extLst>
          </p:cNvPr>
          <p:cNvSpPr txBox="1"/>
          <p:nvPr/>
        </p:nvSpPr>
        <p:spPr>
          <a:xfrm>
            <a:off x="3617976" y="2752345"/>
            <a:ext cx="5376672" cy="1200329"/>
          </a:xfrm>
          <a:prstGeom prst="rect">
            <a:avLst/>
          </a:prstGeom>
          <a:noFill/>
          <a:effectLst>
            <a:outerShdw blurRad="50800" dist="38100" dir="16200000" sx="32000" sy="32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i="1" dirty="0">
                <a:solidFill>
                  <a:srgbClr val="FF0000"/>
                </a:solidFill>
              </a:rPr>
              <a:t>Thank you!</a:t>
            </a:r>
            <a:endParaRPr lang="zh-CN" altLang="en-US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111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C2FD3733-B273-5C1E-D1B2-CEED72808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1971" y="1272550"/>
            <a:ext cx="3791792" cy="266288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41F1BCB-39C1-9E2E-D9BC-4D70C64EC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143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Time-like EMFFs: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theoretic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review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47A63E-61DF-0CC5-C15A-2996397C4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42" y="1175420"/>
            <a:ext cx="7778235" cy="1305516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nn-NO" altLang="zh-CN" sz="2400" b="0" i="0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Interaction of final states, </a:t>
            </a:r>
            <a:r>
              <a:rPr lang="en-US" altLang="zh-CN" sz="240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lead to a </a:t>
            </a:r>
            <a:r>
              <a:rPr lang="en-US" altLang="zh-CN" sz="240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non-zero</a:t>
            </a:r>
            <a:r>
              <a:rPr lang="en-US" altLang="zh-CN" sz="240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cross section for </a:t>
            </a:r>
            <a:r>
              <a:rPr lang="en-US" altLang="zh-CN" sz="240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charged</a:t>
            </a:r>
            <a:r>
              <a:rPr lang="en-US" altLang="zh-CN" sz="2400" baseline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baryon </a:t>
            </a:r>
            <a:r>
              <a:rPr lang="en-US" altLang="zh-CN" sz="240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at threshold.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  <a:spcBef>
                <a:spcPts val="600"/>
              </a:spcBef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0A4933-5D2E-719B-FC55-E6A38F576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5588"/>
            <a:ext cx="2743200" cy="365125"/>
          </a:xfrm>
        </p:spPr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C3EB211-C775-5BC5-C14A-A51E0EFCB68B}"/>
                  </a:ext>
                </a:extLst>
              </p:cNvPr>
              <p:cNvSpPr txBox="1"/>
              <p:nvPr/>
            </p:nvSpPr>
            <p:spPr>
              <a:xfrm>
                <a:off x="759082" y="2979457"/>
                <a:ext cx="6514177" cy="6062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0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Integrated version: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baseline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acc>
                          <m:accPr>
                            <m:chr m:val="̅"/>
                            <m:ctrlPr>
                              <a:rPr lang="en-US" altLang="zh-CN" sz="200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acc>
                      </m:sub>
                    </m:sSub>
                    <m:r>
                      <a:rPr lang="en-US" altLang="zh-CN" sz="2000" b="0" i="1" baseline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zh-CN" altLang="en-US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altLang="zh-CN" sz="200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CN" sz="2000" b="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1" i="1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r>
                          <a:rPr lang="zh-CN" altLang="en-US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altLang="zh-CN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00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1" baseline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000" b="0" i="1" baseline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2000" b="0" i="1" baseline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1" baseline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zh-CN" altLang="en-US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2000" b="0" i="1" baseline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en-US" altLang="zh-CN" sz="20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000" b="0" i="1" baseline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altLang="zh-CN" sz="2000" b="0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C3EB211-C775-5BC5-C14A-A51E0EFCB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82" y="2979457"/>
                <a:ext cx="6514177" cy="606256"/>
              </a:xfrm>
              <a:prstGeom prst="rect">
                <a:avLst/>
              </a:prstGeom>
              <a:blipFill>
                <a:blip r:embed="rId4"/>
                <a:stretch>
                  <a:fillRect l="-1030" b="-1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5E76B287-0B8E-60B7-3DF3-45065D0E9205}"/>
              </a:ext>
            </a:extLst>
          </p:cNvPr>
          <p:cNvSpPr txBox="1"/>
          <p:nvPr/>
        </p:nvSpPr>
        <p:spPr>
          <a:xfrm>
            <a:off x="4227640" y="5213772"/>
            <a:ext cx="39394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zh-CN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Nuov Cim A</a:t>
            </a:r>
            <a:r>
              <a:rPr lang="it-IT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r>
              <a:rPr lang="it-IT" altLang="zh-CN" b="1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109</a:t>
            </a:r>
            <a:r>
              <a:rPr lang="it-IT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241–256 (1996)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D242F83-444D-9880-5910-A78C3AAD5889}"/>
              </a:ext>
            </a:extLst>
          </p:cNvPr>
          <p:cNvSpPr txBox="1"/>
          <p:nvPr/>
        </p:nvSpPr>
        <p:spPr>
          <a:xfrm>
            <a:off x="388841" y="4440533"/>
            <a:ext cx="7848573" cy="838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3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Complex form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of TLFFs leads to transversely polarized baryon even the beams are unpolarized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86DF17B-82BD-C610-6F32-1D3B6A558911}"/>
                  </a:ext>
                </a:extLst>
              </p:cNvPr>
              <p:cNvSpPr txBox="1"/>
              <p:nvPr/>
            </p:nvSpPr>
            <p:spPr>
              <a:xfrm>
                <a:off x="1858433" y="5696239"/>
                <a:ext cx="4315477" cy="891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I</m:t>
                          </m:r>
                          <m:r>
                            <m:rPr>
                              <m:sty m:val="p"/>
                            </m:rPr>
                            <a:rPr lang="en-US" altLang="zh-CN" sz="2000" i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m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altLang="zh-CN" sz="200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G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/</m:t>
                          </m:r>
                          <m:rad>
                            <m:radPr>
                              <m:degHide m:val="on"/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</m:rad>
                        </m:num>
                        <m:den>
                          <m:f>
                            <m:f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b="0" i="1" smtClean="0">
                                              <a:latin typeface="Cambria Math" panose="02040503050406030204" pitchFamily="18" charset="0"/>
                                              <a:ea typeface="黑体" panose="02010609060101010101" pitchFamily="49" charset="-122"/>
                                              <a:cs typeface="Times New Roman" panose="02020603050405020304" pitchFamily="18" charset="0"/>
                                            </a:rPr>
                                            <m:t>𝐸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zh-CN" altLang="en-US" sz="2000" b="0" i="1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000" i="1">
                                      <a:latin typeface="Cambria Math" panose="02040503050406030204" pitchFamily="18" charset="0"/>
                                      <a:ea typeface="黑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000" i="1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altLang="zh-CN" sz="2000" b="0" i="1" smtClean="0">
                                          <a:latin typeface="Cambria Math" panose="02040503050406030204" pitchFamily="18" charset="0"/>
                                          <a:ea typeface="黑体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(1+</m:t>
                          </m:r>
                          <m:sSup>
                            <m:s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 b="0" i="0" smtClean="0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黑体" panose="02010609060101010101" pitchFamily="49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2000" i="1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86DF17B-82BD-C610-6F32-1D3B6A558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433" y="5696239"/>
                <a:ext cx="4315477" cy="8919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 descr="201905070907150996">
            <a:extLst>
              <a:ext uri="{FF2B5EF4-FFF2-40B4-BE49-F238E27FC236}">
                <a16:creationId xmlns:a16="http://schemas.microsoft.com/office/drawing/2014/main" id="{8DF21841-13BC-0D4B-4C26-2BD072387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076" y="4309063"/>
            <a:ext cx="3716685" cy="243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07F3D0DE-E610-9E8B-1FD6-E65DBFD34BCC}"/>
                  </a:ext>
                </a:extLst>
              </p:cNvPr>
              <p:cNvSpPr txBox="1"/>
              <p:nvPr/>
            </p:nvSpPr>
            <p:spPr>
              <a:xfrm>
                <a:off x="902623" y="2264438"/>
                <a:ext cx="6961186" cy="6409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</m:acc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dcos</m:t>
                        </m:r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zh-CN" altLang="en-US" sz="20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altLang="zh-CN" sz="2000">
                                <a:latin typeface="Cambria Math" panose="02040503050406030204" pitchFamily="18" charset="0"/>
                              </a:rPr>
                              <m:t>τ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en-US" altLang="zh-CN" sz="20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zh-CN" altLang="en-US" sz="20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zh-CN" altLang="en-US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l-GR" altLang="zh-CN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07F3D0DE-E610-9E8B-1FD6-E65DBFD34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623" y="2264438"/>
                <a:ext cx="6961186" cy="64094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C6D3195-FC51-41C9-0246-629443723436}"/>
                  </a:ext>
                </a:extLst>
              </p:cNvPr>
              <p:cNvSpPr txBox="1"/>
              <p:nvPr/>
            </p:nvSpPr>
            <p:spPr>
              <a:xfrm>
                <a:off x="9851763" y="2789621"/>
                <a:ext cx="2032000" cy="606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zh-CN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𝜋𝛼</m:t>
                        </m:r>
                      </m:num>
                      <m:den>
                        <m:r>
                          <a:rPr lang="zh-CN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den>
                    </m:f>
                    <m:f>
                      <m:fPr>
                        <m:ctrlP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exp</m:t>
                        </m:r>
                        <m: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(−</m:t>
                        </m:r>
                        <m:f>
                          <m:fPr>
                            <m:ctrlPr>
                              <a:rPr lang="en-US" altLang="zh-CN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𝜋𝛼</m:t>
                            </m:r>
                          </m:num>
                          <m:den>
                            <m:r>
                              <a:rPr lang="zh-CN" alt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den>
                        </m:f>
                        <m: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C6D3195-FC51-41C9-0246-6294437234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763" y="2789621"/>
                <a:ext cx="2032000" cy="606769"/>
              </a:xfrm>
              <a:prstGeom prst="rect">
                <a:avLst/>
              </a:prstGeom>
              <a:blipFill>
                <a:blip r:embed="rId8"/>
                <a:stretch>
                  <a:fillRect l="-2402" b="-5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A31E72A1-0E1C-49B3-612F-24348CEA6166}"/>
              </a:ext>
            </a:extLst>
          </p:cNvPr>
          <p:cNvSpPr txBox="1"/>
          <p:nvPr/>
        </p:nvSpPr>
        <p:spPr>
          <a:xfrm>
            <a:off x="4915734" y="1908118"/>
            <a:ext cx="3406457" cy="429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nn-NO" altLang="zh-CN" sz="1600" b="0" i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Sov. Phys. Usp.</a:t>
            </a:r>
            <a:r>
              <a:rPr lang="nn-NO" altLang="zh-CN" sz="16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</a:t>
            </a:r>
            <a:r>
              <a:rPr lang="nn-NO" altLang="zh-CN" sz="1600" b="1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34</a:t>
            </a:r>
            <a:r>
              <a:rPr lang="nn-NO" altLang="zh-CN" sz="1600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375(1991) 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F625844-162F-65C2-386A-659BCCE74CE6}"/>
                  </a:ext>
                </a:extLst>
              </p:cNvPr>
              <p:cNvSpPr txBox="1"/>
              <p:nvPr/>
            </p:nvSpPr>
            <p:spPr>
              <a:xfrm>
                <a:off x="2823106" y="3698127"/>
                <a:ext cx="4140524" cy="761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altLang="zh-CN" sz="2000" b="0" i="1" baseline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groupChr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0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000" b="0" i="1" baseline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baseline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2000" b="0" i="1" baseline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d>
                          <m:r>
                            <m:rPr>
                              <m:brk m:alnAt="2"/>
                            </m:rPr>
                            <a:rPr lang="en-US" altLang="zh-CN" sz="2000" b="0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CN" sz="2000" b="0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zh-CN" sz="20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altLang="zh-CN" sz="20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m:rPr>
                              <m:brk m:alnAt="2"/>
                            </m:rPr>
                            <a:rPr lang="en-US" altLang="zh-CN" sz="2000" b="0" i="1" baseline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</m:e>
                      </m:groupCh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  <m:acc>
                            <m:accPr>
                              <m:chr m:val="̅"/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</m:acc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altLang="zh-C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F625844-162F-65C2-386A-659BCCE74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106" y="3698127"/>
                <a:ext cx="4140524" cy="7617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42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B87122-1D86-69E7-5007-CAE1926E6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746"/>
            <a:ext cx="10515600" cy="793006"/>
          </a:xfrm>
        </p:spPr>
        <p:txBody>
          <a:bodyPr/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Time-like EMFFs: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theoretic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review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A459C9-6EDE-7BD5-17ED-F4E9ACD32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84" y="1241116"/>
            <a:ext cx="11129432" cy="9228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Various theoretical models describe TLFF in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non-perturbative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region: 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ChEFT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VMD, Relativistic CQM, 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parton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model, </a:t>
            </a: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pQCD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etc.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5CCF9E-1F03-F3E9-1B28-C7BCECBE7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图示 4">
                <a:extLst>
                  <a:ext uri="{FF2B5EF4-FFF2-40B4-BE49-F238E27FC236}">
                    <a16:creationId xmlns:a16="http://schemas.microsoft.com/office/drawing/2014/main" id="{6E5DE1CD-9909-6D4D-1219-83BBD8F5A9D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29095371"/>
                  </p:ext>
                </p:extLst>
              </p:nvPr>
            </p:nvGraphicFramePr>
            <p:xfrm>
              <a:off x="546099" y="2437159"/>
              <a:ext cx="11307233" cy="278976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5" name="图示 4">
                <a:extLst>
                  <a:ext uri="{FF2B5EF4-FFF2-40B4-BE49-F238E27FC236}">
                    <a16:creationId xmlns:a16="http://schemas.microsoft.com/office/drawing/2014/main" id="{6E5DE1CD-9909-6D4D-1219-83BBD8F5A9D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29095371"/>
                  </p:ext>
                </p:extLst>
              </p:nvPr>
            </p:nvGraphicFramePr>
            <p:xfrm>
              <a:off x="546099" y="2437159"/>
              <a:ext cx="11307233" cy="278976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内容占位符 2">
            <a:extLst>
              <a:ext uri="{FF2B5EF4-FFF2-40B4-BE49-F238E27FC236}">
                <a16:creationId xmlns:a16="http://schemas.microsoft.com/office/drawing/2014/main" id="{002E656B-7AA8-5390-DA0F-4EAC9E71FEF3}"/>
              </a:ext>
            </a:extLst>
          </p:cNvPr>
          <p:cNvSpPr txBox="1">
            <a:spLocks/>
          </p:cNvSpPr>
          <p:nvPr/>
        </p:nvSpPr>
        <p:spPr>
          <a:xfrm>
            <a:off x="531284" y="5358438"/>
            <a:ext cx="11129432" cy="1415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Dispersion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theoretical analysis, provide a coherent framework for the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joint interpretation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of SL and TL EMFFs over the entire physical range of q</a:t>
            </a:r>
            <a:r>
              <a:rPr lang="en-US" altLang="zh-CN" sz="2400" baseline="30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D8370D7-6235-1016-7541-210728381093}"/>
              </a:ext>
            </a:extLst>
          </p:cNvPr>
          <p:cNvSpPr txBox="1"/>
          <p:nvPr/>
        </p:nvSpPr>
        <p:spPr>
          <a:xfrm>
            <a:off x="546099" y="2305648"/>
            <a:ext cx="410405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Parametrization of  TLFF: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88654F6-8204-C9F0-2F85-F0D106BD68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22495" y="1303788"/>
            <a:ext cx="5963520" cy="392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5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BDF3E2-1C56-B4AC-FDF6-244ED97B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401"/>
            <a:ext cx="10515600" cy="793006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Time-like EMFFs: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experimental</a:t>
            </a:r>
            <a:r>
              <a:rPr lang="zh-CN" altLang="en-US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review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6A3C8EC-16F3-768C-9A61-C256A1077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613662B-8CCE-BDD9-A0A7-9E1750E0B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0" y="1409926"/>
            <a:ext cx="5257800" cy="3173225"/>
          </a:xfrm>
          <a:prstGeom prst="rect">
            <a:avLst/>
          </a:prstGeom>
        </p:spPr>
      </p:pic>
      <p:pic>
        <p:nvPicPr>
          <p:cNvPr id="6" name="Picture 2" descr="ADONE ( 115 Kb )">
            <a:extLst>
              <a:ext uri="{FF2B5EF4-FFF2-40B4-BE49-F238E27FC236}">
                <a16:creationId xmlns:a16="http://schemas.microsoft.com/office/drawing/2014/main" id="{74D2F8C1-8931-FBE9-07C5-A47916BC4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623996"/>
            <a:ext cx="4727470" cy="288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64A9B4C-1968-B71D-E268-A576CF1172AC}"/>
              </a:ext>
            </a:extLst>
          </p:cNvPr>
          <p:cNvSpPr/>
          <p:nvPr/>
        </p:nvSpPr>
        <p:spPr>
          <a:xfrm>
            <a:off x="8311359" y="1129802"/>
            <a:ext cx="332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zh-CN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Nuovo Cim.A</a:t>
            </a:r>
            <a:r>
              <a:rPr lang="it-IT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 14 (1973) 1-20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FD91569-4F5B-B43D-553F-5875F052A6BF}"/>
              </a:ext>
            </a:extLst>
          </p:cNvPr>
          <p:cNvSpPr/>
          <p:nvPr/>
        </p:nvSpPr>
        <p:spPr>
          <a:xfrm>
            <a:off x="581860" y="1100469"/>
            <a:ext cx="52401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1972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first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experiment (ADONE)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029F6C4-4239-5E9C-73A9-D02798FA2D6E}"/>
              </a:ext>
            </a:extLst>
          </p:cNvPr>
          <p:cNvSpPr txBox="1"/>
          <p:nvPr/>
        </p:nvSpPr>
        <p:spPr>
          <a:xfrm>
            <a:off x="443132" y="4833025"/>
            <a:ext cx="383808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1800" b="1" i="0" kern="12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ath toward the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baryon </a:t>
            </a:r>
            <a:r>
              <a:rPr lang="en-US" altLang="zh-CN" sz="1800" b="1" i="0" kern="12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EMFFs: 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ADED0D9F-D17E-E845-8D1C-6B511CB1AE52}"/>
                  </a:ext>
                </a:extLst>
              </p:cNvPr>
              <p:cNvSpPr txBox="1"/>
              <p:nvPr/>
            </p:nvSpPr>
            <p:spPr>
              <a:xfrm>
                <a:off x="1050924" y="5413991"/>
                <a:ext cx="2581422" cy="1121717"/>
              </a:xfrm>
              <a:prstGeom prst="rect">
                <a:avLst/>
              </a:prstGeom>
              <a:noFill/>
              <a:ln w="22225">
                <a:solidFill>
                  <a:schemeClr val="accent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altLang="zh-CN" dirty="0">
                    <a:ea typeface="微软雅黑" panose="020B0503020204020204" pitchFamily="34" charset="-122"/>
                  </a:rPr>
                  <a:t>Integrated cross section yielding the effective FFs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acc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num>
                      <m:den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eff</m:t>
                        </m:r>
                      </m:sub>
                    </m:sSub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ADED0D9F-D17E-E845-8D1C-6B511CB1A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924" y="5413991"/>
                <a:ext cx="2581422" cy="1121717"/>
              </a:xfrm>
              <a:prstGeom prst="rect">
                <a:avLst/>
              </a:prstGeom>
              <a:blipFill>
                <a:blip r:embed="rId5"/>
                <a:stretch>
                  <a:fillRect l="-1402" t="-1596"/>
                </a:stretch>
              </a:blipFill>
              <a:ln w="22225">
                <a:solidFill>
                  <a:schemeClr val="accent1"/>
                </a:solidFill>
                <a:prstDash val="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箭头: 右 15">
            <a:extLst>
              <a:ext uri="{FF2B5EF4-FFF2-40B4-BE49-F238E27FC236}">
                <a16:creationId xmlns:a16="http://schemas.microsoft.com/office/drawing/2014/main" id="{82D9E3D7-E58B-80C3-97D8-858C60798F88}"/>
              </a:ext>
            </a:extLst>
          </p:cNvPr>
          <p:cNvSpPr/>
          <p:nvPr/>
        </p:nvSpPr>
        <p:spPr>
          <a:xfrm>
            <a:off x="3753677" y="5865014"/>
            <a:ext cx="527539" cy="3868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C4DA297-BBAC-AC1F-6BC3-B92C2CDF4CF7}"/>
                  </a:ext>
                </a:extLst>
              </p:cNvPr>
              <p:cNvSpPr txBox="1"/>
              <p:nvPr/>
            </p:nvSpPr>
            <p:spPr>
              <a:xfrm>
                <a:off x="4483155" y="5424772"/>
                <a:ext cx="3427631" cy="1132361"/>
              </a:xfrm>
              <a:prstGeom prst="rect">
                <a:avLst/>
              </a:prstGeom>
              <a:noFill/>
              <a:ln w="22225">
                <a:solidFill>
                  <a:schemeClr val="accent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altLang="zh-CN" dirty="0"/>
                  <a:t>One-dimensional angular analysis enabled the extraction of ∣G</a:t>
                </a:r>
                <a:r>
                  <a:rPr lang="en-US" altLang="zh-CN" baseline="-25000" dirty="0"/>
                  <a:t>E</a:t>
                </a:r>
                <a:r>
                  <a:rPr lang="en-US" altLang="zh-CN" dirty="0"/>
                  <a:t>/G</a:t>
                </a:r>
                <a:r>
                  <a:rPr lang="en-US" altLang="zh-CN" baseline="-25000" dirty="0"/>
                  <a:t>M</a:t>
                </a:r>
                <a:r>
                  <a:rPr lang="en-US" altLang="zh-CN" dirty="0"/>
                  <a:t>∣</a:t>
                </a: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US" altLang="zh-CN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altLang="zh-CN" sz="1400" b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altLang="zh-CN" sz="14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zh-CN" altLang="en-US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sSup>
                            <m:sSup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altLang="zh-CN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4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altLang="zh-CN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altLang="zh-CN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C4DA297-BBAC-AC1F-6BC3-B92C2CDF4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155" y="5424772"/>
                <a:ext cx="3427631" cy="1132361"/>
              </a:xfrm>
              <a:prstGeom prst="rect">
                <a:avLst/>
              </a:prstGeom>
              <a:blipFill>
                <a:blip r:embed="rId6"/>
                <a:stretch>
                  <a:fillRect l="-1058" t="-2105"/>
                </a:stretch>
              </a:blipFill>
              <a:ln w="22225">
                <a:solidFill>
                  <a:schemeClr val="accent1"/>
                </a:solidFill>
                <a:prstDash val="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箭头: 右 17">
            <a:extLst>
              <a:ext uri="{FF2B5EF4-FFF2-40B4-BE49-F238E27FC236}">
                <a16:creationId xmlns:a16="http://schemas.microsoft.com/office/drawing/2014/main" id="{C988093B-7B13-AF41-D3F0-3F123A10ED06}"/>
              </a:ext>
            </a:extLst>
          </p:cNvPr>
          <p:cNvSpPr/>
          <p:nvPr/>
        </p:nvSpPr>
        <p:spPr>
          <a:xfrm>
            <a:off x="8032117" y="5865014"/>
            <a:ext cx="527539" cy="3868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5C1D9518-78FA-CBD0-FFAD-94BF833463AE}"/>
                  </a:ext>
                </a:extLst>
              </p:cNvPr>
              <p:cNvSpPr txBox="1"/>
              <p:nvPr/>
            </p:nvSpPr>
            <p:spPr>
              <a:xfrm>
                <a:off x="8604739" y="5513185"/>
                <a:ext cx="3120291" cy="923330"/>
              </a:xfrm>
              <a:prstGeom prst="rect">
                <a:avLst/>
              </a:prstGeom>
              <a:noFill/>
              <a:ln w="22225">
                <a:solidFill>
                  <a:schemeClr val="accent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dirty="0"/>
                  <a:t>Full multi-dimensional angular analysis of the decay chain and yielding relative phase,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5C1D9518-78FA-CBD0-FFAD-94BF83346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739" y="5513185"/>
                <a:ext cx="3120291" cy="923330"/>
              </a:xfrm>
              <a:prstGeom prst="rect">
                <a:avLst/>
              </a:prstGeom>
              <a:blipFill>
                <a:blip r:embed="rId7"/>
                <a:stretch>
                  <a:fillRect l="-1359" t="-1923" r="-1359" b="-7692"/>
                </a:stretch>
              </a:blipFill>
              <a:ln w="22225">
                <a:solidFill>
                  <a:schemeClr val="accent1"/>
                </a:solidFill>
                <a:prstDash val="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326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0DA821-F750-3A5E-FEAD-E7F1882EF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510"/>
            <a:ext cx="10515600" cy="793006"/>
          </a:xfrm>
        </p:spPr>
        <p:txBody>
          <a:bodyPr/>
          <a:lstStyle/>
          <a:p>
            <a:r>
              <a:rPr lang="en-US" altLang="zh-CN" sz="44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Time-like EMFFs: experiment </a:t>
            </a:r>
            <a:r>
              <a:rPr lang="en-US" altLang="zh-CN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review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247D9F-CB31-18D3-B6E4-AB31AED3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AABA-6ED3-43D4-A200-DA0A2F6CBD64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Bild 2">
            <a:extLst>
              <a:ext uri="{FF2B5EF4-FFF2-40B4-BE49-F238E27FC236}">
                <a16:creationId xmlns:a16="http://schemas.microsoft.com/office/drawing/2014/main" id="{A6227E08-6986-03F3-2859-C8C7AD568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947" y="1207377"/>
            <a:ext cx="2210639" cy="1341855"/>
          </a:xfrm>
          <a:prstGeom prst="rect">
            <a:avLst/>
          </a:prstGeom>
        </p:spPr>
      </p:pic>
      <p:pic>
        <p:nvPicPr>
          <p:cNvPr id="6" name="Bild 3">
            <a:extLst>
              <a:ext uri="{FF2B5EF4-FFF2-40B4-BE49-F238E27FC236}">
                <a16:creationId xmlns:a16="http://schemas.microsoft.com/office/drawing/2014/main" id="{93F7E42E-E4A2-2A2B-5F3C-9BE30C945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9748" y="1180201"/>
            <a:ext cx="2369050" cy="1396208"/>
          </a:xfrm>
          <a:prstGeom prst="rect">
            <a:avLst/>
          </a:prstGeom>
        </p:spPr>
      </p:pic>
      <p:pic>
        <p:nvPicPr>
          <p:cNvPr id="7" name="Picture 6" descr="查看源图像">
            <a:extLst>
              <a:ext uri="{FF2B5EF4-FFF2-40B4-BE49-F238E27FC236}">
                <a16:creationId xmlns:a16="http://schemas.microsoft.com/office/drawing/2014/main" id="{5C5A4D0E-7811-4360-F142-E38129C07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529" y="5091634"/>
            <a:ext cx="1761842" cy="100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查看源图像">
            <a:extLst>
              <a:ext uri="{FF2B5EF4-FFF2-40B4-BE49-F238E27FC236}">
                <a16:creationId xmlns:a16="http://schemas.microsoft.com/office/drawing/2014/main" id="{1052E360-F003-1EAF-5FC6-63D7703E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266" y="4861955"/>
            <a:ext cx="1616556" cy="121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查看源图像">
            <a:extLst>
              <a:ext uri="{FF2B5EF4-FFF2-40B4-BE49-F238E27FC236}">
                <a16:creationId xmlns:a16="http://schemas.microsoft.com/office/drawing/2014/main" id="{6FF8D1E6-DB34-0138-89A2-19C687E49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" y="5021309"/>
            <a:ext cx="1583439" cy="111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09D71C5-DEF2-5E5A-7725-0F8DAAF21C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2645" y="5063950"/>
            <a:ext cx="1447293" cy="1082088"/>
          </a:xfrm>
          <a:prstGeom prst="rect">
            <a:avLst/>
          </a:prstGeom>
        </p:spPr>
      </p:pic>
      <p:pic>
        <p:nvPicPr>
          <p:cNvPr id="11" name="Picture 16" descr="查看源图像">
            <a:extLst>
              <a:ext uri="{FF2B5EF4-FFF2-40B4-BE49-F238E27FC236}">
                <a16:creationId xmlns:a16="http://schemas.microsoft.com/office/drawing/2014/main" id="{1516C5F9-5353-A63D-7A4F-81D653A4C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44" y="4749854"/>
            <a:ext cx="650131" cy="23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id="{E6F6BA4B-E683-3828-FD5B-3F1D00A76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44" y="4828226"/>
            <a:ext cx="597541" cy="28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3A25D73-3222-B702-2B19-6E81F75B36B1}"/>
              </a:ext>
            </a:extLst>
          </p:cNvPr>
          <p:cNvSpPr txBox="1"/>
          <p:nvPr/>
        </p:nvSpPr>
        <p:spPr>
          <a:xfrm>
            <a:off x="256821" y="4743444"/>
            <a:ext cx="73227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b="1" i="1" baseline="0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CLEO-c</a:t>
            </a:r>
            <a:endParaRPr lang="zh-CN" altLang="en-US" sz="1600" b="1" i="1" baseline="0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0024409F-FD67-DD31-F8FD-C9B9E7FBE9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30665" y="4742595"/>
            <a:ext cx="447649" cy="47729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DEC23AFC-56E9-613D-5F50-5EEAD09F4117}"/>
              </a:ext>
            </a:extLst>
          </p:cNvPr>
          <p:cNvSpPr txBox="1"/>
          <p:nvPr/>
        </p:nvSpPr>
        <p:spPr>
          <a:xfrm>
            <a:off x="256821" y="2704729"/>
            <a:ext cx="47113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Well-defined </a:t>
            </a:r>
            <a:r>
              <a:rPr lang="en-US" altLang="zh-CN" sz="2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c.m.energy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low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background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Very good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energy resolution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Discrete values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leaving gaps without information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9" name="Picture 6" descr="查看源图像">
            <a:extLst>
              <a:ext uri="{FF2B5EF4-FFF2-40B4-BE49-F238E27FC236}">
                <a16:creationId xmlns:a16="http://schemas.microsoft.com/office/drawing/2014/main" id="{E404E282-F02C-A294-37F3-7A3002D98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096" y="4966511"/>
            <a:ext cx="1875938" cy="99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>
            <a:extLst>
              <a:ext uri="{FF2B5EF4-FFF2-40B4-BE49-F238E27FC236}">
                <a16:creationId xmlns:a16="http://schemas.microsoft.com/office/drawing/2014/main" id="{35B6263E-8534-CB53-CB40-DB9042B5F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876" y="4813903"/>
            <a:ext cx="533433" cy="25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9115F939-DCCB-BEAA-8F22-6872FF8E0DE0}"/>
              </a:ext>
            </a:extLst>
          </p:cNvPr>
          <p:cNvSpPr txBox="1"/>
          <p:nvPr/>
        </p:nvSpPr>
        <p:spPr>
          <a:xfrm>
            <a:off x="256821" y="1531163"/>
            <a:ext cx="3155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Energy scan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method at discrete 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c.m.energies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525D9E9-1685-7BFB-5211-F7CA91B28558}"/>
              </a:ext>
            </a:extLst>
          </p:cNvPr>
          <p:cNvSpPr txBox="1"/>
          <p:nvPr/>
        </p:nvSpPr>
        <p:spPr>
          <a:xfrm>
            <a:off x="6114603" y="1609757"/>
            <a:ext cx="37768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Initial state radiation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method at a fixed 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c.m.energy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3F93559-2C28-5749-39E0-E1C91E2B6AAF}"/>
                  </a:ext>
                </a:extLst>
              </p:cNvPr>
              <p:cNvSpPr txBox="1"/>
              <p:nvPr/>
            </p:nvSpPr>
            <p:spPr>
              <a:xfrm>
                <a:off x="6378188" y="2671641"/>
                <a:ext cx="4913376" cy="2176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At a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fixed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c.m.energy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, collecting events from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threshold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rad>
                  </m:oMath>
                </a14:m>
                <a:endPara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Systematic uncertainty in a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coherent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way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Large luminosity needed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Higher</a:t>
                </a:r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background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3F93559-2C28-5749-39E0-E1C91E2B6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188" y="2671641"/>
                <a:ext cx="4913376" cy="2176493"/>
              </a:xfrm>
              <a:prstGeom prst="rect">
                <a:avLst/>
              </a:prstGeom>
              <a:blipFill>
                <a:blip r:embed="rId12"/>
                <a:stretch>
                  <a:fillRect l="-1117" t="-1120" r="-1117" b="-42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17">
            <a:extLst>
              <a:ext uri="{FF2B5EF4-FFF2-40B4-BE49-F238E27FC236}">
                <a16:creationId xmlns:a16="http://schemas.microsoft.com/office/drawing/2014/main" id="{CC7E2F09-AAB8-DBAD-E7D9-F770537EA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303" y="5103540"/>
            <a:ext cx="1268220" cy="9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D1AA69CF-6C62-3FB9-9D8C-F04394307946}"/>
              </a:ext>
            </a:extLst>
          </p:cNvPr>
          <p:cNvSpPr/>
          <p:nvPr/>
        </p:nvSpPr>
        <p:spPr>
          <a:xfrm>
            <a:off x="1579290" y="4731782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65E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CMD-3 </a:t>
            </a:r>
            <a:endParaRPr lang="zh-CN" altLang="en-US" sz="2000" b="1" dirty="0">
              <a:solidFill>
                <a:srgbClr val="065E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65D24D19-EDEF-C807-3F10-04FB855C75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63288" y="4869113"/>
            <a:ext cx="1616557" cy="115905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AD0259E8-CEA9-5A80-09DD-C835CA80A52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911" y="4665509"/>
            <a:ext cx="283482" cy="256585"/>
          </a:xfrm>
          <a:prstGeom prst="rect">
            <a:avLst/>
          </a:prstGeom>
        </p:spPr>
      </p:pic>
      <p:pic>
        <p:nvPicPr>
          <p:cNvPr id="29" name="Picture 4" descr="查看源图像">
            <a:extLst>
              <a:ext uri="{FF2B5EF4-FFF2-40B4-BE49-F238E27FC236}">
                <a16:creationId xmlns:a16="http://schemas.microsoft.com/office/drawing/2014/main" id="{89367DE5-1A9E-AC58-5683-084003AF8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023" y="4670871"/>
            <a:ext cx="257543" cy="22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23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FF1B95A-C062-C0F7-EC7E-D038868D7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111"/>
            <a:ext cx="10515600" cy="79300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BEPCII &amp; BESIII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C389FB1-792C-B66C-9705-B4283FF55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32" y="1472640"/>
            <a:ext cx="6513398" cy="4998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A030A95-4C0E-FE22-9B1C-E19BF115276E}"/>
                  </a:ext>
                </a:extLst>
              </p:cNvPr>
              <p:cNvSpPr txBox="1"/>
              <p:nvPr/>
            </p:nvSpPr>
            <p:spPr>
              <a:xfrm>
                <a:off x="3143159" y="5086144"/>
                <a:ext cx="3587771" cy="1384995"/>
              </a:xfrm>
              <a:prstGeom prst="rect">
                <a:avLst/>
              </a:prstGeom>
              <a:solidFill>
                <a:srgbClr val="B2D8D1"/>
              </a:solidFill>
            </p:spPr>
            <p:txBody>
              <a:bodyPr wrap="square" lIns="36000" tIns="0" rIns="0" bIns="0" rtlCol="0">
                <a:spAutoFit/>
              </a:bodyPr>
              <a:lstStyle/>
              <a:p>
                <a:pPr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altLang="zh-CN" sz="2000" dirty="0" err="1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000" baseline="-25000" dirty="0" err="1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 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1.84-4.95</a:t>
                </a:r>
                <a:r>
                  <a:rPr lang="en-US" altLang="zh-CN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GeV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Energy spread: </a:t>
                </a:r>
                <a14:m>
                  <m:oMath xmlns:m="http://schemas.openxmlformats.org/officeDocument/2006/math">
                    <m:r>
                      <a:rPr lang="el-GR" altLang="zh-CN" sz="2000" i="1" smtClean="0">
                        <a:solidFill>
                          <a:srgbClr val="2B0FD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𝛥</m:t>
                    </m:r>
                    <m:r>
                      <a:rPr lang="en-US" altLang="zh-CN" sz="2000" i="1" smtClean="0">
                        <a:solidFill>
                          <a:srgbClr val="2B0FD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altLang="zh-CN" sz="2000" i="1" smtClean="0">
                        <a:solidFill>
                          <a:srgbClr val="2B0FD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≈5×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zh-CN" sz="2000" dirty="0">
                  <a:solidFill>
                    <a:srgbClr val="2B0F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Peak luminosity: ~1.1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2B0FD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33</m:t>
                        </m:r>
                      </m:sup>
                    </m:sSup>
                  </m:oMath>
                </a14:m>
                <a:r>
                  <a:rPr lang="zh-CN" altLang="en-US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cm</m:t>
                        </m:r>
                      </m:e>
                      <m:sup>
                        <m:r>
                          <a:rPr lang="en-US" altLang="zh-CN" sz="2000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altLang="zh-CN" sz="2000" i="1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p>
                        <m:r>
                          <a:rPr lang="en-US" altLang="zh-CN" sz="2000" dirty="0" smtClean="0">
                            <a:solidFill>
                              <a:srgbClr val="2B0FD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A030A95-4C0E-FE22-9B1C-E19BF11527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159" y="5086144"/>
                <a:ext cx="3587771" cy="1384995"/>
              </a:xfrm>
              <a:prstGeom prst="rect">
                <a:avLst/>
              </a:prstGeom>
              <a:blipFill>
                <a:blip r:embed="rId4"/>
                <a:stretch>
                  <a:fillRect l="-3401" t="-57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3">
            <a:extLst>
              <a:ext uri="{FF2B5EF4-FFF2-40B4-BE49-F238E27FC236}">
                <a16:creationId xmlns:a16="http://schemas.microsoft.com/office/drawing/2014/main" id="{DE3D63BA-6CF0-44CC-8F0E-58A96598D8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4836" y="2612822"/>
            <a:ext cx="4185300" cy="248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流程图: 过程 1">
                <a:extLst>
                  <a:ext uri="{FF2B5EF4-FFF2-40B4-BE49-F238E27FC236}">
                    <a16:creationId xmlns:a16="http://schemas.microsoft.com/office/drawing/2014/main" id="{E496D75F-A7F9-4D79-8E5B-1262E47951E9}"/>
                  </a:ext>
                </a:extLst>
              </p:cNvPr>
              <p:cNvSpPr/>
              <p:nvPr/>
            </p:nvSpPr>
            <p:spPr>
              <a:xfrm>
                <a:off x="6882536" y="5157047"/>
                <a:ext cx="2548677" cy="1507079"/>
              </a:xfrm>
              <a:prstGeom prst="flowChartProcess">
                <a:avLst/>
              </a:prstGeom>
              <a:noFill/>
              <a:ln w="3492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="1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Main Drift Chamber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aseline="0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Small cell, 43 layer 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160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𝑥𝑦</m:t>
                        </m:r>
                      </m:sub>
                    </m:sSub>
                  </m:oMath>
                </a14:m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=130 </a:t>
                </a:r>
                <a14:m>
                  <m:oMath xmlns:m="http://schemas.openxmlformats.org/officeDocument/2006/math">
                    <m:r>
                      <a:rPr lang="zh-CN" altLang="en-US" sz="160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aseline="0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/dx~6%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160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sz="1600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1600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 0.5% at 1 GeV</a:t>
                </a:r>
              </a:p>
            </p:txBody>
          </p:sp>
        </mc:Choice>
        <mc:Fallback xmlns="">
          <p:sp>
            <p:nvSpPr>
              <p:cNvPr id="2" name="流程图: 过程 1">
                <a:extLst>
                  <a:ext uri="{FF2B5EF4-FFF2-40B4-BE49-F238E27FC236}">
                    <a16:creationId xmlns:a16="http://schemas.microsoft.com/office/drawing/2014/main" id="{E496D75F-A7F9-4D79-8E5B-1262E4795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2536" y="5157047"/>
                <a:ext cx="2548677" cy="1507079"/>
              </a:xfrm>
              <a:prstGeom prst="flowChartProcess">
                <a:avLst/>
              </a:prstGeom>
              <a:blipFill>
                <a:blip r:embed="rId6"/>
                <a:stretch>
                  <a:fillRect l="-472"/>
                </a:stretch>
              </a:blipFill>
              <a:ln w="3492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流程图: 过程 7">
                <a:extLst>
                  <a:ext uri="{FF2B5EF4-FFF2-40B4-BE49-F238E27FC236}">
                    <a16:creationId xmlns:a16="http://schemas.microsoft.com/office/drawing/2014/main" id="{C4C41B84-8BA3-4D8A-A10B-2F44755B24B2}"/>
                  </a:ext>
                </a:extLst>
              </p:cNvPr>
              <p:cNvSpPr/>
              <p:nvPr/>
            </p:nvSpPr>
            <p:spPr>
              <a:xfrm>
                <a:off x="9582819" y="5199060"/>
                <a:ext cx="2609181" cy="1507829"/>
              </a:xfrm>
              <a:prstGeom prst="flowChartProcess">
                <a:avLst/>
              </a:prstGeom>
              <a:solidFill>
                <a:schemeClr val="bg1"/>
              </a:solidFill>
              <a:ln w="349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endParaRPr lang="en-US" altLang="zh-CN" sz="1600" baseline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GB" altLang="zh-CN" sz="1600" b="1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Time Of Flight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GB" altLang="zh-CN" sz="1600" baseline="0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Plastic scintillator 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GB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(barrel):   80 </a:t>
                </a:r>
                <a:r>
                  <a:rPr lang="en-GB" altLang="zh-CN" sz="1600" baseline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ps</a:t>
                </a:r>
                <a:endParaRPr lang="en-GB" altLang="zh-CN" sz="1600" baseline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GB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(endcap): 110 </a:t>
                </a:r>
                <a:r>
                  <a:rPr lang="en-GB" altLang="zh-CN" sz="1600" baseline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ps</a:t>
                </a:r>
                <a:r>
                  <a:rPr lang="en-GB" altLang="zh-CN" sz="16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(upgrade to 65 </a:t>
                </a:r>
                <a:r>
                  <a:rPr lang="en-US" altLang="zh-CN" sz="1600" baseline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ps</a:t>
                </a:r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with </a:t>
                </a:r>
                <a:r>
                  <a:rPr lang="en-US" altLang="zh-CN" sz="1600" baseline="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MRPC</a:t>
                </a:r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)</a:t>
                </a:r>
                <a:endParaRPr lang="en-GB" altLang="zh-CN" sz="1600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r>
                  <a:rPr lang="zh-CN" altLang="en-US" sz="1600" baseline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流程图: 过程 7">
                <a:extLst>
                  <a:ext uri="{FF2B5EF4-FFF2-40B4-BE49-F238E27FC236}">
                    <a16:creationId xmlns:a16="http://schemas.microsoft.com/office/drawing/2014/main" id="{C4C41B84-8BA3-4D8A-A10B-2F44755B24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2819" y="5199060"/>
                <a:ext cx="2609181" cy="1507829"/>
              </a:xfrm>
              <a:prstGeom prst="flowChartProcess">
                <a:avLst/>
              </a:prstGeom>
              <a:blipFill>
                <a:blip r:embed="rId7"/>
                <a:stretch>
                  <a:fillRect l="-691" t="-1581" b="-4348"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流程图: 过程 10">
                <a:extLst>
                  <a:ext uri="{FF2B5EF4-FFF2-40B4-BE49-F238E27FC236}">
                    <a16:creationId xmlns:a16="http://schemas.microsoft.com/office/drawing/2014/main" id="{E9C2C64F-6102-4408-B2A8-4C894156A888}"/>
                  </a:ext>
                </a:extLst>
              </p:cNvPr>
              <p:cNvSpPr/>
              <p:nvPr/>
            </p:nvSpPr>
            <p:spPr>
              <a:xfrm>
                <a:off x="6806336" y="1472640"/>
                <a:ext cx="2776483" cy="1180013"/>
              </a:xfrm>
              <a:prstGeom prst="flowChartProcess">
                <a:avLst/>
              </a:prstGeom>
              <a:noFill/>
              <a:ln w="34925"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endParaRPr lang="en-US" altLang="zh-CN" sz="1600" b="1" baseline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="1" baseline="0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Electromag</a:t>
                </a:r>
                <a:r>
                  <a:rPr lang="en-US" altLang="zh-CN" sz="1600" b="1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. Calorimeter</a:t>
                </a:r>
                <a:endParaRPr lang="en-GB" altLang="zh-CN" sz="1600" b="1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GB" altLang="zh-CN" sz="1600" baseline="0" dirty="0" err="1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CsI</a:t>
                </a:r>
                <a:r>
                  <a:rPr lang="en-GB" altLang="zh-CN" sz="1600" baseline="0" dirty="0">
                    <a:solidFill>
                      <a:srgbClr val="0000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(Tl): L=28 cm</a:t>
                </a:r>
                <a:endParaRPr lang="en-GB" altLang="zh-CN" sz="1600" baseline="0" dirty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Wingdings"/>
                </a:endParaRP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Barrel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160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=2.5%</a:t>
                </a:r>
              </a:p>
              <a:p>
                <a:pPr marL="342900" indent="-342900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Endcap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baseline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1600" i="1" baseline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 baseline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sz="1600" baseline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=5.0%</a:t>
                </a:r>
              </a:p>
              <a:p>
                <a:pPr algn="ctr"/>
                <a:endParaRPr lang="zh-CN" altLang="en-US" baseline="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流程图: 过程 10">
                <a:extLst>
                  <a:ext uri="{FF2B5EF4-FFF2-40B4-BE49-F238E27FC236}">
                    <a16:creationId xmlns:a16="http://schemas.microsoft.com/office/drawing/2014/main" id="{E9C2C64F-6102-4408-B2A8-4C894156A8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336" y="1472640"/>
                <a:ext cx="2776483" cy="1180013"/>
              </a:xfrm>
              <a:prstGeom prst="flowChartProcess">
                <a:avLst/>
              </a:prstGeom>
              <a:blipFill>
                <a:blip r:embed="rId8"/>
                <a:stretch>
                  <a:fillRect l="-651" t="-1005" b="-1508"/>
                </a:stretch>
              </a:blipFill>
              <a:ln w="34925"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流程图: 过程 22">
                <a:extLst>
                  <a:ext uri="{FF2B5EF4-FFF2-40B4-BE49-F238E27FC236}">
                    <a16:creationId xmlns:a16="http://schemas.microsoft.com/office/drawing/2014/main" id="{E258CF10-3703-4C12-98F9-A067421991CB}"/>
                  </a:ext>
                </a:extLst>
              </p:cNvPr>
              <p:cNvSpPr/>
              <p:nvPr/>
            </p:nvSpPr>
            <p:spPr>
              <a:xfrm>
                <a:off x="9658225" y="1443972"/>
                <a:ext cx="2443721" cy="1180013"/>
              </a:xfrm>
              <a:prstGeom prst="flowChartProcess">
                <a:avLst/>
              </a:prstGeom>
              <a:noFill/>
              <a:ln w="3492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90000"/>
                  </a:lnSpc>
                </a:pPr>
                <a:r>
                  <a:rPr lang="en-US" altLang="zh-CN" sz="1600" b="1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Muon Counter (</a:t>
                </a:r>
                <a:r>
                  <a:rPr lang="en-US" altLang="zh-CN" sz="1600" baseline="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RPC</a:t>
                </a:r>
                <a:r>
                  <a:rPr lang="en-US" altLang="zh-CN" sz="1600" dirty="0">
                    <a:solidFill>
                      <a:srgbClr val="2B0FD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)</a:t>
                </a:r>
                <a:endParaRPr lang="en-US" altLang="zh-CN" sz="1600" baseline="0" dirty="0">
                  <a:solidFill>
                    <a:srgbClr val="2B0F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Barrel: 9 layers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Endcap: 8 layers</a:t>
                </a:r>
              </a:p>
              <a:p>
                <a:pPr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1600" i="0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0" i="0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spatial</m:t>
                        </m:r>
                      </m:sub>
                    </m:sSub>
                  </m:oMath>
                </a14:m>
                <a:r>
                  <a:rPr lang="en-US" altLang="zh-CN" sz="1600" baseline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: 1.48 cm</a:t>
                </a:r>
              </a:p>
            </p:txBody>
          </p:sp>
        </mc:Choice>
        <mc:Fallback xmlns="">
          <p:sp>
            <p:nvSpPr>
              <p:cNvPr id="23" name="流程图: 过程 22">
                <a:extLst>
                  <a:ext uri="{FF2B5EF4-FFF2-40B4-BE49-F238E27FC236}">
                    <a16:creationId xmlns:a16="http://schemas.microsoft.com/office/drawing/2014/main" id="{E258CF10-3703-4C12-98F9-A067421991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8225" y="1443972"/>
                <a:ext cx="2443721" cy="1180013"/>
              </a:xfrm>
              <a:prstGeom prst="flowChartProcess">
                <a:avLst/>
              </a:prstGeom>
              <a:blipFill>
                <a:blip r:embed="rId9"/>
                <a:stretch>
                  <a:fillRect l="-491"/>
                </a:stretch>
              </a:blipFill>
              <a:ln w="34925">
                <a:solidFill>
                  <a:srgbClr val="FF66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0309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FFFF00"/>
        </a:solidFill>
      </a:spPr>
      <a:bodyPr wrap="square" rtlCol="0">
        <a:spAutoFit/>
      </a:bodyPr>
      <a:lstStyle>
        <a:defPPr algn="l">
          <a:defRPr sz="2000" dirty="0" smtClean="0"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28883</TotalTime>
  <Words>3248</Words>
  <Application>Microsoft Office PowerPoint</Application>
  <PresentationFormat>宽屏</PresentationFormat>
  <Paragraphs>475</Paragraphs>
  <Slides>46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57" baseType="lpstr">
      <vt:lpstr>等线</vt:lpstr>
      <vt:lpstr>微软雅黑</vt:lpstr>
      <vt:lpstr>Arial</vt:lpstr>
      <vt:lpstr>Calibri</vt:lpstr>
      <vt:lpstr>Calibri Light</vt:lpstr>
      <vt:lpstr>Cambria Math</vt:lpstr>
      <vt:lpstr>Ebrima</vt:lpstr>
      <vt:lpstr>Times New Roman</vt:lpstr>
      <vt:lpstr>Wingdings</vt:lpstr>
      <vt:lpstr>Office 主题​​</vt:lpstr>
      <vt:lpstr>1_Office 主题​​</vt:lpstr>
      <vt:lpstr>PowerPoint 演示文稿</vt:lpstr>
      <vt:lpstr>Introduction</vt:lpstr>
      <vt:lpstr>Electromagnetic Form Factors (EMFFs)</vt:lpstr>
      <vt:lpstr>Time-like EMFFs: theoretic review</vt:lpstr>
      <vt:lpstr>Time-like EMFFs: theoretic review</vt:lpstr>
      <vt:lpstr>Time-like EMFFs: theoretic review</vt:lpstr>
      <vt:lpstr>Time-like EMFFs: experimental review</vt:lpstr>
      <vt:lpstr>Time-like EMFFs: experiment review</vt:lpstr>
      <vt:lpstr>BEPCII &amp; BESIII</vt:lpstr>
      <vt:lpstr>BESIII Data Samples</vt:lpstr>
      <vt:lpstr>Nucleons</vt:lpstr>
      <vt:lpstr>Timeline of Proton EMFFs</vt:lpstr>
      <vt:lpstr>Recent results of proton EMFFs </vt:lpstr>
      <vt:lpstr>Recent results of proton EMFFs </vt:lpstr>
      <vt:lpstr>Recent results of proton EMFFs </vt:lpstr>
      <vt:lpstr>Analyticity of proton EMFFs</vt:lpstr>
      <vt:lpstr>Timeline of Neutron EMFFs</vt:lpstr>
      <vt:lpstr>Recent results of neutron EMFFs </vt:lpstr>
      <vt:lpstr>Recent results of neutron EMFFs </vt:lpstr>
      <vt:lpstr>Recent results of neutron EMFFs </vt:lpstr>
      <vt:lpstr>Hyperons</vt:lpstr>
      <vt:lpstr>From nucleon to hyperon</vt:lpstr>
      <vt:lpstr>Cross section of e^+ e^-→ΛΛ ̅ </vt:lpstr>
      <vt:lpstr>Cross section of e^+ e^-→ΛΛ ̅ </vt:lpstr>
      <vt:lpstr>Relative phase of EMFFs</vt:lpstr>
      <vt:lpstr>Relative phase of Λ EMFFs</vt:lpstr>
      <vt:lpstr>Relative phase of Λ EMFFs</vt:lpstr>
      <vt:lpstr>Prediction of Λ EMFFs </vt:lpstr>
      <vt:lpstr>Cross section of e^+ e^-→Λ ̅Σ^0+c.c </vt:lpstr>
      <vt:lpstr>Cross section of e^+ e^-→ΣΣ ̅</vt:lpstr>
      <vt:lpstr>Cross section of e^+ e^-→ΣΣ ̅</vt:lpstr>
      <vt:lpstr>Relative phase of Σ^+ EMFFs</vt:lpstr>
      <vt:lpstr>Complete measurement of Σ^+ EMFFs</vt:lpstr>
      <vt:lpstr>Cross section of e^+ e^-→ΞΞ ̅</vt:lpstr>
      <vt:lpstr>Cross section of e^+ e^-→ΩΩ ̅/ΔΔ ̅</vt:lpstr>
      <vt:lpstr>Charmed baryons</vt:lpstr>
      <vt:lpstr>Cross section of e^+ e^-→Λ_c^+ Λ ̅_c^-</vt:lpstr>
      <vt:lpstr>EMFFs of Λ_c^+  and proton</vt:lpstr>
      <vt:lpstr>Cross section of e^+ e^-→Λ_c^+ Λ ̅_c^(∗-)</vt:lpstr>
      <vt:lpstr>Summary</vt:lpstr>
      <vt:lpstr>TL baryon EMFFs</vt:lpstr>
      <vt:lpstr>Status of TL-EMFFs datasets</vt:lpstr>
      <vt:lpstr>Status of TL-EMFFs datasets</vt:lpstr>
      <vt:lpstr>A summary of TL-EMFFs</vt:lpstr>
      <vt:lpstr>Summary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Baryons_TLFF</dc:title>
  <dc:creator>zhou xiaorong</dc:creator>
  <cp:lastModifiedBy>xiaorong zhou</cp:lastModifiedBy>
  <cp:revision>1252</cp:revision>
  <dcterms:created xsi:type="dcterms:W3CDTF">2021-06-08T11:12:26Z</dcterms:created>
  <dcterms:modified xsi:type="dcterms:W3CDTF">2026-01-12T00:59:49Z</dcterms:modified>
</cp:coreProperties>
</file>