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546" r:id="rId3"/>
    <p:sldId id="636" r:id="rId4"/>
    <p:sldId id="638" r:id="rId5"/>
    <p:sldId id="561" r:id="rId6"/>
    <p:sldId id="565" r:id="rId7"/>
    <p:sldId id="564" r:id="rId8"/>
    <p:sldId id="639" r:id="rId9"/>
    <p:sldId id="567" r:id="rId10"/>
    <p:sldId id="569" r:id="rId11"/>
    <p:sldId id="570" r:id="rId12"/>
    <p:sldId id="573" r:id="rId13"/>
    <p:sldId id="572" r:id="rId14"/>
    <p:sldId id="577" r:id="rId15"/>
    <p:sldId id="579" r:id="rId16"/>
    <p:sldId id="576" r:id="rId17"/>
    <p:sldId id="575" r:id="rId18"/>
    <p:sldId id="626" r:id="rId19"/>
    <p:sldId id="635" r:id="rId20"/>
    <p:sldId id="629" r:id="rId21"/>
    <p:sldId id="631" r:id="rId22"/>
    <p:sldId id="633" r:id="rId23"/>
    <p:sldId id="634" r:id="rId24"/>
    <p:sldId id="525" r:id="rId25"/>
    <p:sldId id="586" r:id="rId26"/>
  </p:sldIdLst>
  <p:sldSz cx="13817600" cy="7772400"/>
  <p:notesSz cx="6858000" cy="9144000"/>
  <p:custDataLst>
    <p:tags r:id="rId2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8" userDrawn="1">
          <p15:clr>
            <a:srgbClr val="A4A3A4"/>
          </p15:clr>
        </p15:guide>
        <p15:guide id="2" pos="43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vel Sukhachov" initials="P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0000"/>
    <a:srgbClr val="F90002"/>
    <a:srgbClr val="0000AD"/>
    <a:srgbClr val="F80000"/>
    <a:srgbClr val="E19033"/>
    <a:srgbClr val="EDEDED"/>
    <a:srgbClr val="000000"/>
    <a:srgbClr val="8C0103"/>
    <a:srgbClr val="16FF09"/>
    <a:srgbClr val="13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71" autoAdjust="0"/>
    <p:restoredTop sz="86482" autoAdjust="0"/>
  </p:normalViewPr>
  <p:slideViewPr>
    <p:cSldViewPr snapToGrid="0" snapToObjects="1" showGuides="1">
      <p:cViewPr varScale="1">
        <p:scale>
          <a:sx n="90" d="100"/>
          <a:sy n="90" d="100"/>
        </p:scale>
        <p:origin x="232" y="1296"/>
      </p:cViewPr>
      <p:guideLst>
        <p:guide orient="horz" pos="2448"/>
        <p:guide pos="43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3664"/>
    </p:cViewPr>
  </p:sorterViewPr>
  <p:notesViewPr>
    <p:cSldViewPr snapToGrid="0" snapToObjects="1">
      <p:cViewPr varScale="1">
        <p:scale>
          <a:sx n="75" d="100"/>
          <a:sy n="75" d="100"/>
        </p:scale>
        <p:origin x="3504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ang xinyang" userId="f0ba799e07ca3d0c" providerId="LiveId" clId="{8FEA47D6-E0B1-014D-ADED-10741A0F2316}"/>
    <pc:docChg chg="custSel addSld delSld modSld">
      <pc:chgData name="wang xinyang" userId="f0ba799e07ca3d0c" providerId="LiveId" clId="{8FEA47D6-E0B1-014D-ADED-10741A0F2316}" dt="2024-12-04T12:40:15.538" v="33" actId="20577"/>
      <pc:docMkLst>
        <pc:docMk/>
      </pc:docMkLst>
      <pc:sldChg chg="addSp delSp modSp add del mod modAnim">
        <pc:chgData name="wang xinyang" userId="f0ba799e07ca3d0c" providerId="LiveId" clId="{8FEA47D6-E0B1-014D-ADED-10741A0F2316}" dt="2024-12-04T12:39:04.561" v="10" actId="2696"/>
        <pc:sldMkLst>
          <pc:docMk/>
          <pc:sldMk cId="1288952743" sldId="565"/>
        </pc:sldMkLst>
        <pc:spChg chg="mod">
          <ac:chgData name="wang xinyang" userId="f0ba799e07ca3d0c" providerId="LiveId" clId="{8FEA47D6-E0B1-014D-ADED-10741A0F2316}" dt="2024-12-04T12:38:03.314" v="1" actId="1076"/>
          <ac:spMkLst>
            <pc:docMk/>
            <pc:sldMk cId="1288952743" sldId="565"/>
            <ac:spMk id="2" creationId="{FFFF1E03-66DD-0642-A650-136886B16B96}"/>
          </ac:spMkLst>
        </pc:spChg>
        <pc:spChg chg="mod">
          <ac:chgData name="wang xinyang" userId="f0ba799e07ca3d0c" providerId="LiveId" clId="{8FEA47D6-E0B1-014D-ADED-10741A0F2316}" dt="2024-12-04T12:38:21.721" v="5" actId="14100"/>
          <ac:spMkLst>
            <pc:docMk/>
            <pc:sldMk cId="1288952743" sldId="565"/>
            <ac:spMk id="3" creationId="{63A529A9-FBE0-BD4B-9B70-490DE4050A70}"/>
          </ac:spMkLst>
        </pc:spChg>
        <pc:picChg chg="add mod">
          <ac:chgData name="wang xinyang" userId="f0ba799e07ca3d0c" providerId="LiveId" clId="{8FEA47D6-E0B1-014D-ADED-10741A0F2316}" dt="2024-12-04T12:38:48.057" v="9" actId="1076"/>
          <ac:picMkLst>
            <pc:docMk/>
            <pc:sldMk cId="1288952743" sldId="565"/>
            <ac:picMk id="7" creationId="{D1C8556B-F2B6-DC5B-CF5F-1C27AF38EE91}"/>
          </ac:picMkLst>
        </pc:picChg>
        <pc:picChg chg="del mod">
          <ac:chgData name="wang xinyang" userId="f0ba799e07ca3d0c" providerId="LiveId" clId="{8FEA47D6-E0B1-014D-ADED-10741A0F2316}" dt="2024-12-04T12:38:43.853" v="7" actId="478"/>
          <ac:picMkLst>
            <pc:docMk/>
            <pc:sldMk cId="1288952743" sldId="565"/>
            <ac:picMk id="9" creationId="{12AD6A6B-F093-4B03-9AC7-6BB13ACD40C2}"/>
          </ac:picMkLst>
        </pc:picChg>
        <pc:picChg chg="mod">
          <ac:chgData name="wang xinyang" userId="f0ba799e07ca3d0c" providerId="LiveId" clId="{8FEA47D6-E0B1-014D-ADED-10741A0F2316}" dt="2024-12-04T12:38:25.172" v="6" actId="1076"/>
          <ac:picMkLst>
            <pc:docMk/>
            <pc:sldMk cId="1288952743" sldId="565"/>
            <ac:picMk id="10" creationId="{C1172D3A-E57B-B94F-B413-4FE36C980F4C}"/>
          </ac:picMkLst>
        </pc:picChg>
      </pc:sldChg>
      <pc:sldChg chg="add modAnim">
        <pc:chgData name="wang xinyang" userId="f0ba799e07ca3d0c" providerId="LiveId" clId="{8FEA47D6-E0B1-014D-ADED-10741A0F2316}" dt="2024-12-04T12:39:36.545" v="12"/>
        <pc:sldMkLst>
          <pc:docMk/>
          <pc:sldMk cId="1731103979" sldId="565"/>
        </pc:sldMkLst>
      </pc:sldChg>
      <pc:sldChg chg="modSp mod">
        <pc:chgData name="wang xinyang" userId="f0ba799e07ca3d0c" providerId="LiveId" clId="{8FEA47D6-E0B1-014D-ADED-10741A0F2316}" dt="2024-12-04T12:40:15.538" v="33" actId="20577"/>
        <pc:sldMkLst>
          <pc:docMk/>
          <pc:sldMk cId="0" sldId="629"/>
        </pc:sldMkLst>
        <pc:spChg chg="mod">
          <ac:chgData name="wang xinyang" userId="f0ba799e07ca3d0c" providerId="LiveId" clId="{8FEA47D6-E0B1-014D-ADED-10741A0F2316}" dt="2024-12-04T12:40:15.538" v="33" actId="20577"/>
          <ac:spMkLst>
            <pc:docMk/>
            <pc:sldMk cId="0" sldId="629"/>
            <ac:spMk id="16" creationId="{F14EA7A3-B5C2-72FB-67D2-AECA5C25168D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7F75AD47-C057-814C-A8EE-7C1FCA1BAD3F}" type="datetime1">
              <a:rPr lang="en-US" smtClean="0"/>
              <a:t>12/4/24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65A388EF-891F-DC46-886F-8E6CD559F471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1A3C7E1-3362-DD4C-AB03-05191C166D31}" type="datetime1">
              <a:rPr lang="en-US" smtClean="0"/>
              <a:t>12/4/24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59FF85B-909F-DD49-BD75-6708CF870783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09270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MS PGothic" panose="020B0600070205080204" charset="-128"/>
        <a:cs typeface="MS PGothic" panose="020B0600070205080204" charset="-128"/>
      </a:defRPr>
    </a:lvl1pPr>
    <a:lvl2pPr marL="509270" algn="l" defTabSz="509270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MS PGothic" panose="020B0600070205080204" charset="-128"/>
        <a:cs typeface="+mn-cs"/>
      </a:defRPr>
    </a:lvl2pPr>
    <a:lvl3pPr marL="1018540" algn="l" defTabSz="509270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MS PGothic" panose="020B0600070205080204" charset="-128"/>
        <a:cs typeface="+mn-cs"/>
      </a:defRPr>
    </a:lvl3pPr>
    <a:lvl4pPr marL="1528445" algn="l" defTabSz="509270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MS PGothic" panose="020B0600070205080204" charset="-128"/>
        <a:cs typeface="+mn-cs"/>
      </a:defRPr>
    </a:lvl4pPr>
    <a:lvl5pPr marL="2037715" algn="l" defTabSz="509270" rtl="0" fontAlgn="base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MS PGothic" panose="020B0600070205080204" charset="-128"/>
        <a:cs typeface="+mn-cs"/>
      </a:defRPr>
    </a:lvl5pPr>
    <a:lvl6pPr marL="2546985" algn="l" defTabSz="50927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255" algn="l" defTabSz="50927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6160" algn="l" defTabSz="50927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430" algn="l" defTabSz="50927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FF85B-909F-DD49-BD75-6708CF87078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59FF85B-909F-DD49-BD75-6708CF870783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4C47-7504-9B45-8445-5563EB7E78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27200" y="1272011"/>
            <a:ext cx="10363200" cy="2705947"/>
          </a:xfrm>
        </p:spPr>
        <p:txBody>
          <a:bodyPr anchor="b"/>
          <a:lstStyle>
            <a:lvl1pPr algn="ctr">
              <a:defRPr sz="6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F2A779-623A-3ACF-357C-DA9D39953B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27200" y="4082310"/>
            <a:ext cx="10363200" cy="1876530"/>
          </a:xfrm>
        </p:spPr>
        <p:txBody>
          <a:bodyPr/>
          <a:lstStyle>
            <a:lvl1pPr marL="0" indent="0" algn="ctr">
              <a:buNone/>
              <a:defRPr sz="2720"/>
            </a:lvl1pPr>
            <a:lvl2pPr marL="518145" indent="0" algn="ctr">
              <a:buNone/>
              <a:defRPr sz="2267"/>
            </a:lvl2pPr>
            <a:lvl3pPr marL="1036290" indent="0" algn="ctr">
              <a:buNone/>
              <a:defRPr sz="2040"/>
            </a:lvl3pPr>
            <a:lvl4pPr marL="1554434" indent="0" algn="ctr">
              <a:buNone/>
              <a:defRPr sz="1813"/>
            </a:lvl4pPr>
            <a:lvl5pPr marL="2072579" indent="0" algn="ctr">
              <a:buNone/>
              <a:defRPr sz="1813"/>
            </a:lvl5pPr>
            <a:lvl6pPr marL="2590724" indent="0" algn="ctr">
              <a:buNone/>
              <a:defRPr sz="1813"/>
            </a:lvl6pPr>
            <a:lvl7pPr marL="3108869" indent="0" algn="ctr">
              <a:buNone/>
              <a:defRPr sz="1813"/>
            </a:lvl7pPr>
            <a:lvl8pPr marL="3627013" indent="0" algn="ctr">
              <a:buNone/>
              <a:defRPr sz="1813"/>
            </a:lvl8pPr>
            <a:lvl9pPr marL="4145158" indent="0" algn="ctr">
              <a:buNone/>
              <a:defRPr sz="1813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70DC8A-3E74-54E7-C697-641B84B73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82D4E3DE-C619-284E-926D-CA71073E3534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73CA33-CE35-8EAE-AEDF-B9F2711CAB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547387-5701-3E6C-969C-DFAACA774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3145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8D3033-4E11-B8EE-3993-197847EFE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00BEA0-B99D-D54B-D00C-9E1F0C25FB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B28CD-02D4-8B98-8385-AFD23846F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B3E652D0-34D0-4F4E-92F7-6B0F52857494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9A6F00-93DF-2208-EB59-3223235CE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4FD37D-CDA9-4655-E9EB-9D26480A6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71105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A3DA6D-6608-BA8D-0433-AED8A9C44E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888220" y="413808"/>
            <a:ext cx="2979420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E3C80B-29F1-9F7F-492D-9C38CD4E05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49960" y="413808"/>
            <a:ext cx="8765540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99607-CEDE-709D-DD68-51CDAC0F2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D2B4DF64-AD17-9847-ADF4-A99FBDE689C8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CA69FB-D29A-5D93-48C6-E2C5810B5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805F88-FD28-100D-C477-07CFC053D0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0883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A02903-025B-A8EE-24DD-75EF1C9DC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620E3B-9618-942B-D4FC-7B48A6DBC3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8933F-DEFB-C7C6-2C79-1C6412DB0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8638A6DB-2909-3141-B695-2A6C67E9283A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AFE07-1A7C-A2EA-F20D-F2A3FE76D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1AACEB-0905-D964-E6DB-AA7F40DCF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3038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04B20-74C3-AAE8-1F52-16E537F2E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763" y="1937704"/>
            <a:ext cx="11917680" cy="3233102"/>
          </a:xfrm>
        </p:spPr>
        <p:txBody>
          <a:bodyPr anchor="b"/>
          <a:lstStyle>
            <a:lvl1pPr>
              <a:defRPr sz="6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C8F1DF-3784-B274-03E4-D3A28660CA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763" y="5201392"/>
            <a:ext cx="11917680" cy="1700212"/>
          </a:xfrm>
        </p:spPr>
        <p:txBody>
          <a:bodyPr/>
          <a:lstStyle>
            <a:lvl1pPr marL="0" indent="0">
              <a:buNone/>
              <a:defRPr sz="2720">
                <a:solidFill>
                  <a:schemeClr val="tx1">
                    <a:tint val="75000"/>
                  </a:schemeClr>
                </a:solidFill>
              </a:defRPr>
            </a:lvl1pPr>
            <a:lvl2pPr marL="518145" indent="0">
              <a:buNone/>
              <a:defRPr sz="2267">
                <a:solidFill>
                  <a:schemeClr val="tx1">
                    <a:tint val="75000"/>
                  </a:schemeClr>
                </a:solidFill>
              </a:defRPr>
            </a:lvl2pPr>
            <a:lvl3pPr marL="1036290" indent="0">
              <a:buNone/>
              <a:defRPr sz="2040">
                <a:solidFill>
                  <a:schemeClr val="tx1">
                    <a:tint val="75000"/>
                  </a:schemeClr>
                </a:solidFill>
              </a:defRPr>
            </a:lvl3pPr>
            <a:lvl4pPr marL="1554434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4pPr>
            <a:lvl5pPr marL="2072579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5pPr>
            <a:lvl6pPr marL="2590724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6pPr>
            <a:lvl7pPr marL="3108869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7pPr>
            <a:lvl8pPr marL="3627013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8pPr>
            <a:lvl9pPr marL="4145158" indent="0">
              <a:buNone/>
              <a:defRPr sz="181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897737-A30D-D0F7-48C7-26F063E49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814A2962-4D3C-CC41-B881-DFE53AA0DA29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F4733-B05C-A94F-A2E1-3B3744BA15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0F33A-B46C-0163-9650-833B57479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68361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8F927-9E07-C399-5254-615E0E531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FAD42D-3C7A-B114-5162-A1A2F0A5E3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49960" y="2069042"/>
            <a:ext cx="587248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114D70-D375-8ED2-6F8B-750857ECBB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95160" y="2069042"/>
            <a:ext cx="587248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7D1744-C8FB-42D5-F525-164F10139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ABF594E6-A411-A545-8A74-E4A8E35897B6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6C2FAA-6AFC-CC19-4EA0-617A0914A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7423E5-18E9-6285-AC98-1A79141F7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54609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F0498-64F6-BAA2-2EDC-8CF61A79C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760" y="413809"/>
            <a:ext cx="11917680" cy="150230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731C86-649C-F166-BDE2-5DAE439E1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1760" y="1905318"/>
            <a:ext cx="5845492" cy="933767"/>
          </a:xfrm>
        </p:spPr>
        <p:txBody>
          <a:bodyPr anchor="b"/>
          <a:lstStyle>
            <a:lvl1pPr marL="0" indent="0">
              <a:buNone/>
              <a:defRPr sz="2720" b="1"/>
            </a:lvl1pPr>
            <a:lvl2pPr marL="518145" indent="0">
              <a:buNone/>
              <a:defRPr sz="2267" b="1"/>
            </a:lvl2pPr>
            <a:lvl3pPr marL="1036290" indent="0">
              <a:buNone/>
              <a:defRPr sz="2040" b="1"/>
            </a:lvl3pPr>
            <a:lvl4pPr marL="1554434" indent="0">
              <a:buNone/>
              <a:defRPr sz="1813" b="1"/>
            </a:lvl4pPr>
            <a:lvl5pPr marL="2072579" indent="0">
              <a:buNone/>
              <a:defRPr sz="1813" b="1"/>
            </a:lvl5pPr>
            <a:lvl6pPr marL="2590724" indent="0">
              <a:buNone/>
              <a:defRPr sz="1813" b="1"/>
            </a:lvl6pPr>
            <a:lvl7pPr marL="3108869" indent="0">
              <a:buNone/>
              <a:defRPr sz="1813" b="1"/>
            </a:lvl7pPr>
            <a:lvl8pPr marL="3627013" indent="0">
              <a:buNone/>
              <a:defRPr sz="1813" b="1"/>
            </a:lvl8pPr>
            <a:lvl9pPr marL="4145158" indent="0">
              <a:buNone/>
              <a:defRPr sz="18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B621BF-524E-02A5-8442-A68D26ADD4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1760" y="2839085"/>
            <a:ext cx="5845492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E70AAF-809F-1E1D-6636-3CCC2236C7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95160" y="1905318"/>
            <a:ext cx="5874280" cy="933767"/>
          </a:xfrm>
        </p:spPr>
        <p:txBody>
          <a:bodyPr anchor="b"/>
          <a:lstStyle>
            <a:lvl1pPr marL="0" indent="0">
              <a:buNone/>
              <a:defRPr sz="2720" b="1"/>
            </a:lvl1pPr>
            <a:lvl2pPr marL="518145" indent="0">
              <a:buNone/>
              <a:defRPr sz="2267" b="1"/>
            </a:lvl2pPr>
            <a:lvl3pPr marL="1036290" indent="0">
              <a:buNone/>
              <a:defRPr sz="2040" b="1"/>
            </a:lvl3pPr>
            <a:lvl4pPr marL="1554434" indent="0">
              <a:buNone/>
              <a:defRPr sz="1813" b="1"/>
            </a:lvl4pPr>
            <a:lvl5pPr marL="2072579" indent="0">
              <a:buNone/>
              <a:defRPr sz="1813" b="1"/>
            </a:lvl5pPr>
            <a:lvl6pPr marL="2590724" indent="0">
              <a:buNone/>
              <a:defRPr sz="1813" b="1"/>
            </a:lvl6pPr>
            <a:lvl7pPr marL="3108869" indent="0">
              <a:buNone/>
              <a:defRPr sz="1813" b="1"/>
            </a:lvl7pPr>
            <a:lvl8pPr marL="3627013" indent="0">
              <a:buNone/>
              <a:defRPr sz="1813" b="1"/>
            </a:lvl8pPr>
            <a:lvl9pPr marL="4145158" indent="0">
              <a:buNone/>
              <a:defRPr sz="181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D52B46-48AE-6A5B-2EBB-8D2225EAFD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95160" y="2839085"/>
            <a:ext cx="587428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972115-B849-58F8-D750-42D53C7AB4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73D25A65-9D2D-0541-BAAE-EAE01B2E83EA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20C85F-EC13-8AF2-6B0D-D323F41553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EDBEF3-49FF-FE56-6E93-786A56F04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8265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A7473-857D-A803-CC9C-B2C8FEC65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35F17D3-8E48-B5AB-93BE-5A8A27A9B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145A1017-62FC-1B4F-A597-EC356D86689D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B04EF3-682D-9ABD-FB60-27D5CC1B5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B528A7-00CD-178E-A4C6-7376A4D7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8540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6EBF8B-856E-092B-624A-A07DF2B63C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9FF679CD-658C-C344-9B93-3B620BCF12BA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071D4BF-103C-06DE-A9ED-895F3A943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E57FDC-3774-68AC-0693-A3A38F403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37734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52EFA-303F-6A6D-BE53-51BB091AF6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760" y="518160"/>
            <a:ext cx="4456535" cy="1813560"/>
          </a:xfrm>
        </p:spPr>
        <p:txBody>
          <a:bodyPr anchor="b"/>
          <a:lstStyle>
            <a:lvl1pPr>
              <a:defRPr sz="362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048E48-90C7-CCB8-042C-1F40CED36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4280" y="1119082"/>
            <a:ext cx="6995160" cy="5523442"/>
          </a:xfrm>
        </p:spPr>
        <p:txBody>
          <a:bodyPr/>
          <a:lstStyle>
            <a:lvl1pPr>
              <a:defRPr sz="3627"/>
            </a:lvl1pPr>
            <a:lvl2pPr>
              <a:defRPr sz="3173"/>
            </a:lvl2pPr>
            <a:lvl3pPr>
              <a:defRPr sz="2720"/>
            </a:lvl3pPr>
            <a:lvl4pPr>
              <a:defRPr sz="2267"/>
            </a:lvl4pPr>
            <a:lvl5pPr>
              <a:defRPr sz="2267"/>
            </a:lvl5pPr>
            <a:lvl6pPr>
              <a:defRPr sz="2267"/>
            </a:lvl6pPr>
            <a:lvl7pPr>
              <a:defRPr sz="2267"/>
            </a:lvl7pPr>
            <a:lvl8pPr>
              <a:defRPr sz="2267"/>
            </a:lvl8pPr>
            <a:lvl9pPr>
              <a:defRPr sz="22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D36D7C-0107-90C0-6E01-90D5FB1C88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51760" y="2331720"/>
            <a:ext cx="4456535" cy="4319800"/>
          </a:xfrm>
        </p:spPr>
        <p:txBody>
          <a:bodyPr/>
          <a:lstStyle>
            <a:lvl1pPr marL="0" indent="0">
              <a:buNone/>
              <a:defRPr sz="1813"/>
            </a:lvl1pPr>
            <a:lvl2pPr marL="518145" indent="0">
              <a:buNone/>
              <a:defRPr sz="1587"/>
            </a:lvl2pPr>
            <a:lvl3pPr marL="1036290" indent="0">
              <a:buNone/>
              <a:defRPr sz="1360"/>
            </a:lvl3pPr>
            <a:lvl4pPr marL="1554434" indent="0">
              <a:buNone/>
              <a:defRPr sz="1133"/>
            </a:lvl4pPr>
            <a:lvl5pPr marL="2072579" indent="0">
              <a:buNone/>
              <a:defRPr sz="1133"/>
            </a:lvl5pPr>
            <a:lvl6pPr marL="2590724" indent="0">
              <a:buNone/>
              <a:defRPr sz="1133"/>
            </a:lvl6pPr>
            <a:lvl7pPr marL="3108869" indent="0">
              <a:buNone/>
              <a:defRPr sz="1133"/>
            </a:lvl7pPr>
            <a:lvl8pPr marL="3627013" indent="0">
              <a:buNone/>
              <a:defRPr sz="1133"/>
            </a:lvl8pPr>
            <a:lvl9pPr marL="4145158" indent="0">
              <a:buNone/>
              <a:defRPr sz="1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8953E6-2675-DB90-E398-1865C42D1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9B27BA56-8A91-7E4C-93D2-C917876CA67B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F21943-2AF2-9663-0B1A-4B16CD147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F663D2-F66F-1699-AD68-6F0D14122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29805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631B6-4E83-C034-82FC-37F5F7800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1760" y="518160"/>
            <a:ext cx="4456535" cy="1813560"/>
          </a:xfrm>
        </p:spPr>
        <p:txBody>
          <a:bodyPr anchor="b"/>
          <a:lstStyle>
            <a:lvl1pPr>
              <a:defRPr sz="362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B87519-6D18-2C75-9531-E4CD886D33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74280" y="1119082"/>
            <a:ext cx="6995160" cy="5523442"/>
          </a:xfrm>
        </p:spPr>
        <p:txBody>
          <a:bodyPr/>
          <a:lstStyle>
            <a:lvl1pPr marL="0" indent="0">
              <a:buNone/>
              <a:defRPr sz="3627"/>
            </a:lvl1pPr>
            <a:lvl2pPr marL="518145" indent="0">
              <a:buNone/>
              <a:defRPr sz="3173"/>
            </a:lvl2pPr>
            <a:lvl3pPr marL="1036290" indent="0">
              <a:buNone/>
              <a:defRPr sz="2720"/>
            </a:lvl3pPr>
            <a:lvl4pPr marL="1554434" indent="0">
              <a:buNone/>
              <a:defRPr sz="2267"/>
            </a:lvl4pPr>
            <a:lvl5pPr marL="2072579" indent="0">
              <a:buNone/>
              <a:defRPr sz="2267"/>
            </a:lvl5pPr>
            <a:lvl6pPr marL="2590724" indent="0">
              <a:buNone/>
              <a:defRPr sz="2267"/>
            </a:lvl6pPr>
            <a:lvl7pPr marL="3108869" indent="0">
              <a:buNone/>
              <a:defRPr sz="2267"/>
            </a:lvl7pPr>
            <a:lvl8pPr marL="3627013" indent="0">
              <a:buNone/>
              <a:defRPr sz="2267"/>
            </a:lvl8pPr>
            <a:lvl9pPr marL="4145158" indent="0">
              <a:buNone/>
              <a:defRPr sz="2267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362484-D888-DCBD-C2D5-79316D9CD6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51760" y="2331720"/>
            <a:ext cx="4456535" cy="4319800"/>
          </a:xfrm>
        </p:spPr>
        <p:txBody>
          <a:bodyPr/>
          <a:lstStyle>
            <a:lvl1pPr marL="0" indent="0">
              <a:buNone/>
              <a:defRPr sz="1813"/>
            </a:lvl1pPr>
            <a:lvl2pPr marL="518145" indent="0">
              <a:buNone/>
              <a:defRPr sz="1587"/>
            </a:lvl2pPr>
            <a:lvl3pPr marL="1036290" indent="0">
              <a:buNone/>
              <a:defRPr sz="1360"/>
            </a:lvl3pPr>
            <a:lvl4pPr marL="1554434" indent="0">
              <a:buNone/>
              <a:defRPr sz="1133"/>
            </a:lvl4pPr>
            <a:lvl5pPr marL="2072579" indent="0">
              <a:buNone/>
              <a:defRPr sz="1133"/>
            </a:lvl5pPr>
            <a:lvl6pPr marL="2590724" indent="0">
              <a:buNone/>
              <a:defRPr sz="1133"/>
            </a:lvl6pPr>
            <a:lvl7pPr marL="3108869" indent="0">
              <a:buNone/>
              <a:defRPr sz="1133"/>
            </a:lvl7pPr>
            <a:lvl8pPr marL="3627013" indent="0">
              <a:buNone/>
              <a:defRPr sz="1133"/>
            </a:lvl8pPr>
            <a:lvl9pPr marL="4145158" indent="0">
              <a:buNone/>
              <a:defRPr sz="1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FAF2AE-D4BB-915F-DFDA-D0DD0B8D5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EFB535FC-FE33-F041-A7A8-29C19EB9A6E2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D679DB-384D-01FB-C22E-A0A2482E1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8BD814-60FE-711F-0E24-CF6250A05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02281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413213E-0AA9-39B3-DD0F-40B05A18E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960" y="413809"/>
            <a:ext cx="1191768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2B81AF-0940-3C16-1BC1-A8DEEEE11E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9960" y="2069042"/>
            <a:ext cx="1191768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EE1A8-7B9D-B85D-EB02-AB0C598B90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9960" y="7203864"/>
            <a:ext cx="3108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>
              <a:defRPr/>
            </a:pPr>
            <a:fld id="{7152138D-C298-2049-BB50-C9DC6962813C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246482-181C-0FC2-9992-5BC92F76D1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77080" y="7203864"/>
            <a:ext cx="46634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5D778-6C44-F19D-2167-54BAC1208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758680" y="7203864"/>
            <a:ext cx="3108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1490E37-11E0-4840-A2FF-65AFD5A40866}" type="slidenum">
              <a:rPr lang="en-US" altLang="en-US" smtClean="0"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72644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1036290" rtl="0" eaLnBrk="1" latinLnBrk="0" hangingPunct="1">
        <a:lnSpc>
          <a:spcPct val="90000"/>
        </a:lnSpc>
        <a:spcBef>
          <a:spcPct val="0"/>
        </a:spcBef>
        <a:buNone/>
        <a:defRPr sz="49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9072" indent="-259072" algn="l" defTabSz="1036290" rtl="0" eaLnBrk="1" latinLnBrk="0" hangingPunct="1">
        <a:lnSpc>
          <a:spcPct val="90000"/>
        </a:lnSpc>
        <a:spcBef>
          <a:spcPts val="1133"/>
        </a:spcBef>
        <a:buFont typeface="Arial" panose="020B0604020202020204" pitchFamily="34" charset="0"/>
        <a:buChar char="•"/>
        <a:defRPr sz="3173" kern="1200">
          <a:solidFill>
            <a:schemeClr val="tx1"/>
          </a:solidFill>
          <a:latin typeface="+mn-lt"/>
          <a:ea typeface="+mn-ea"/>
          <a:cs typeface="+mn-cs"/>
        </a:defRPr>
      </a:lvl1pPr>
      <a:lvl2pPr marL="777217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720" kern="1200">
          <a:solidFill>
            <a:schemeClr val="tx1"/>
          </a:solidFill>
          <a:latin typeface="+mn-lt"/>
          <a:ea typeface="+mn-ea"/>
          <a:cs typeface="+mn-cs"/>
        </a:defRPr>
      </a:lvl2pPr>
      <a:lvl3pPr marL="1295362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267" kern="1200">
          <a:solidFill>
            <a:schemeClr val="tx1"/>
          </a:solidFill>
          <a:latin typeface="+mn-lt"/>
          <a:ea typeface="+mn-ea"/>
          <a:cs typeface="+mn-cs"/>
        </a:defRPr>
      </a:lvl3pPr>
      <a:lvl4pPr marL="1813507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4pPr>
      <a:lvl5pPr marL="2331651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5pPr>
      <a:lvl6pPr marL="2849796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367941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886086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4404230" indent="-259072" algn="l" defTabSz="1036290" rtl="0" eaLnBrk="1" latinLnBrk="0" hangingPunct="1">
        <a:lnSpc>
          <a:spcPct val="90000"/>
        </a:lnSpc>
        <a:spcBef>
          <a:spcPts val="567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1pPr>
      <a:lvl2pPr marL="518145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1036290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3pPr>
      <a:lvl4pPr marL="1554434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4pPr>
      <a:lvl5pPr marL="2072579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5pPr>
      <a:lvl6pPr marL="2590724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6pPr>
      <a:lvl7pPr marL="3108869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7pPr>
      <a:lvl8pPr marL="3627013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8pPr>
      <a:lvl9pPr marL="4145158" algn="l" defTabSz="1036290" rtl="0" eaLnBrk="1" latinLnBrk="0" hangingPunct="1">
        <a:defRPr sz="20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tiff"/><Relationship Id="rId4" Type="http://schemas.openxmlformats.org/officeDocument/2006/relationships/image" Target="../media/image22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1.tiff"/><Relationship Id="rId4" Type="http://schemas.openxmlformats.org/officeDocument/2006/relationships/image" Target="../media/image30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3.tiff"/><Relationship Id="rId4" Type="http://schemas.openxmlformats.org/officeDocument/2006/relationships/image" Target="../media/image32.tif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44.png"/><Relationship Id="rId7" Type="http://schemas.openxmlformats.org/officeDocument/2006/relationships/image" Target="../media/image6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35.tiff"/><Relationship Id="rId4" Type="http://schemas.openxmlformats.org/officeDocument/2006/relationships/image" Target="../media/image34.tiff"/><Relationship Id="rId9" Type="http://schemas.openxmlformats.org/officeDocument/2006/relationships/image" Target="../media/image7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0.tif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tiff"/><Relationship Id="rId5" Type="http://schemas.openxmlformats.org/officeDocument/2006/relationships/image" Target="../media/image190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7" Type="http://schemas.openxmlformats.org/officeDocument/2006/relationships/image" Target="../media/image17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21784" y="4412745"/>
            <a:ext cx="11789448" cy="1118364"/>
          </a:xfrm>
          <a:prstGeom prst="rect">
            <a:avLst/>
          </a:prstGeom>
        </p:spPr>
        <p:txBody>
          <a:bodyPr vert="horz" lIns="139959" tIns="69980" rIns="139959" bIns="69980" rtlCol="0" anchor="ctr" anchorCtr="0">
            <a:no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defTabSz="699770">
              <a:defRPr/>
            </a:pPr>
            <a:r>
              <a:rPr lang="en-US" altLang="en-US" sz="48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Xinyang Wang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en-US" sz="3295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Center for Fundamental physics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en-US" sz="3295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Anhui University of Science and Technology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21682" y="1025911"/>
            <a:ext cx="13817599" cy="2115523"/>
          </a:xfrm>
        </p:spPr>
        <p:txBody>
          <a:bodyPr vert="horz" lIns="0" tIns="45720" rIns="0" bIns="45720" rtlCol="0" anchor="b"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>
              <a:defRPr/>
            </a:pPr>
            <a:r>
              <a:rPr lang="en-US" altLang="en-US" sz="4900" dirty="0">
                <a:ln w="0"/>
                <a:solidFill>
                  <a:srgbClr val="F9000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role of thermal photons in a magnetized plasma </a:t>
            </a:r>
            <a:br>
              <a:rPr lang="en-US" altLang="en-US" sz="4900" dirty="0">
                <a:ln w="0"/>
                <a:solidFill>
                  <a:srgbClr val="F9000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4900" dirty="0">
                <a:ln w="0"/>
                <a:solidFill>
                  <a:srgbClr val="F9000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 their significance in heavy ion collisions</a:t>
            </a:r>
            <a:br>
              <a:rPr lang="en-US" altLang="en-US" sz="6870" dirty="0">
                <a:ln w="0"/>
                <a:solidFill>
                  <a:srgbClr val="F90002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6870" dirty="0">
              <a:ln w="0"/>
              <a:solidFill>
                <a:srgbClr val="F9000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7CFB6EE5-3D3C-2B42-B015-206311DE76FA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77312" y="7085749"/>
            <a:ext cx="5771165" cy="568464"/>
          </a:xfrm>
        </p:spPr>
        <p:txBody>
          <a:bodyPr/>
          <a:lstStyle/>
          <a:p>
            <a:pPr>
              <a:defRPr/>
            </a:pPr>
            <a:r>
              <a:rPr lang="en-US" altLang="en-US" dirty="0"/>
              <a:t>LFQCD Seminar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1</a:t>
            </a:fld>
            <a:endParaRPr lang="en-US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99F33-9E9C-3449-A250-D8C35EDD2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8604" y="365479"/>
            <a:ext cx="8091656" cy="970204"/>
          </a:xfrm>
        </p:spPr>
        <p:txBody>
          <a:bodyPr/>
          <a:lstStyle/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Photons from magnetized plasma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C8ACEA-D9CC-5042-ABBF-A00838E24C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38603" y="1335683"/>
                <a:ext cx="12128459" cy="5586136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leading-order polarization tensor </a:t>
                </a:r>
              </a:p>
              <a:p>
                <a:pPr marL="0" indent="0">
                  <a:lnSpc>
                    <a:spcPct val="250000"/>
                  </a:lnSpc>
                  <a:buNone/>
                </a:pPr>
                <a:endParaRPr 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leads to a nonzero result!</a:t>
                </a:r>
              </a:p>
              <a:p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All three processes i.e., </a:t>
                </a:r>
              </a:p>
              <a:p>
                <a:pPr>
                  <a:lnSpc>
                    <a:spcPct val="250000"/>
                  </a:lnSpc>
                </a:pPr>
                <a:endParaRPr 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are allowed by the energy conservation.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C8ACEA-D9CC-5042-ABBF-A00838E24C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38603" y="1335683"/>
                <a:ext cx="12128459" cy="5586136"/>
              </a:xfrm>
              <a:blipFill>
                <a:blip r:embed="rId2"/>
                <a:stretch>
                  <a:fillRect l="-1046" t="-2273" b="-1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439D91-F908-0D41-BB56-15E4A29AE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6D8FF1A8-66AF-7844-80CF-9524A0063782}" type="datetime1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12/4/24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FA3691-A742-D849-9A42-826EFB2DB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LFQCD Seminar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B3A217-AE04-6F4E-9CEB-6EB93CAC6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10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02E277-89D9-BF44-861C-B7C5C611C9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4960" y="1815353"/>
            <a:ext cx="3035300" cy="1651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897A5F-D7F5-4E45-BCC7-52B2E28205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0480" y="4686434"/>
            <a:ext cx="8893132" cy="1451565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53FEB78-BDFD-D641-8817-523DAE6EFEB5}"/>
              </a:ext>
            </a:extLst>
          </p:cNvPr>
          <p:cNvCxnSpPr>
            <a:cxnSpLocks/>
          </p:cNvCxnSpPr>
          <p:nvPr/>
        </p:nvCxnSpPr>
        <p:spPr bwMode="auto">
          <a:xfrm flipH="1">
            <a:off x="6233126" y="2063309"/>
            <a:ext cx="1150769" cy="1155089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>
                <a:lumMod val="50000"/>
                <a:lumOff val="50000"/>
              </a:schemeClr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120647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414" y="192289"/>
            <a:ext cx="10787150" cy="1083248"/>
          </a:xfrm>
        </p:spPr>
        <p:txBody>
          <a:bodyPr>
            <a:normAutofit/>
          </a:bodyPr>
          <a:lstStyle/>
          <a:p>
            <a:r>
              <a:rPr lang="en-US" sz="60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 thermal rate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41257" y="1411356"/>
                <a:ext cx="12335087" cy="6645637"/>
              </a:xfrm>
            </p:spPr>
            <p:txBody>
              <a:bodyPr>
                <a:normAutofit/>
              </a:bodyPr>
              <a:lstStyle/>
              <a:p>
                <a:r>
                  <a:rPr lang="en-US" sz="329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expression for the rate is</a:t>
                </a:r>
              </a:p>
              <a:p>
                <a:endParaRPr lang="en-US" sz="3295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50000"/>
                  </a:lnSpc>
                </a:pPr>
                <a:endParaRPr lang="en-US" sz="3295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329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At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3295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3295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329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sz="329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the imaginary part is 	</a:t>
                </a:r>
              </a:p>
              <a:p>
                <a:pPr marL="0" indent="0">
                  <a:buNone/>
                </a:pPr>
                <a:endParaRPr lang="en-US" sz="3295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3295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br>
                  <a:rPr lang="en-US" sz="329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br>
                  <a:rPr lang="en-US" sz="329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br>
                  <a:rPr lang="en-US" sz="329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endParaRPr lang="en-US" sz="3295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1257" y="1411356"/>
                <a:ext cx="12335087" cy="6645637"/>
              </a:xfrm>
              <a:blipFill>
                <a:blip r:embed="rId2"/>
                <a:stretch>
                  <a:fillRect l="-1337" t="-20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7C0DAF7C-AF9D-4D4B-8801-F04DA334257D}" type="datetime1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12/4/24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LFQCD Seminar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9950" y="2102960"/>
            <a:ext cx="7043164" cy="12823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414" y="4314221"/>
            <a:ext cx="12898414" cy="15315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256" y="6201990"/>
            <a:ext cx="6369288" cy="73023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3484012" y="5367130"/>
            <a:ext cx="4507049" cy="56322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5615" tIns="62807" rIns="125615" bIns="62807" numCol="1" rtlCol="0" anchor="t" anchorCtr="0" compatLnSpc="1"/>
          <a:lstStyle/>
          <a:p>
            <a:pPr defTabSz="125603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9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6649" y="356262"/>
            <a:ext cx="4414182" cy="43967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49690" y="6349803"/>
            <a:ext cx="55061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[X.W., Igor </a:t>
            </a:r>
            <a:r>
              <a:rPr lang="en-US" sz="2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Shovkovy</a:t>
            </a:r>
            <a:r>
              <a:rPr lang="en-US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Lang Yu, Mei Huang, </a:t>
            </a:r>
            <a:r>
              <a:rPr lang="en-US" altLang="zh-CN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PRD, 2020</a:t>
            </a:r>
            <a:r>
              <a:rPr lang="en-US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</a:p>
          <a:p>
            <a:r>
              <a:rPr lang="en-US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[X.W., Igor </a:t>
            </a:r>
            <a:r>
              <a:rPr lang="en-US" sz="2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Shovkovy</a:t>
            </a:r>
            <a:r>
              <a:rPr lang="en-US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PRD, 2021]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288" repeatCount="200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41257" y="310477"/>
                <a:ext cx="12335087" cy="6980190"/>
              </a:xfrm>
            </p:spPr>
            <p:txBody>
              <a:bodyPr>
                <a:normAutofit/>
              </a:bodyPr>
              <a:lstStyle/>
              <a:p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thermal photon production rate </a:t>
                </a:r>
              </a:p>
              <a:p>
                <a:pPr lvl="1"/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decreases with energy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at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increases with temperature </a:t>
                </a:r>
              </a:p>
              <a:p>
                <a:pPr lvl="1"/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goes to zero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3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(quantization effects)</a:t>
                </a: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has a peak at small nonzero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sz="3200" dirty="0">
                  <a:solidFill>
                    <a:schemeClr val="bg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relatively large</a:t>
                </a:r>
              </a:p>
              <a:p>
                <a:pPr lvl="1"/>
                <a:endParaRPr lang="en-US" sz="3200" dirty="0">
                  <a:solidFill>
                    <a:schemeClr val="bg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sz="3200" dirty="0">
                  <a:solidFill>
                    <a:schemeClr val="bg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1257" y="310477"/>
                <a:ext cx="12335087" cy="6980190"/>
              </a:xfrm>
              <a:blipFill>
                <a:blip r:embed="rId2"/>
                <a:stretch>
                  <a:fillRect l="-1132" t="-1815" r="-1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DF34DE39-D1AE-C840-8E91-936071A58486}" type="datetime1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12/4/24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LFQCD Seminar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A8E9ECD-D952-E669-5B24-8AD0AA3441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960" y="3437276"/>
            <a:ext cx="10708497" cy="3439583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1BBC30AD-612B-2E99-D479-7C8061209777}"/>
              </a:ext>
            </a:extLst>
          </p:cNvPr>
          <p:cNvGrpSpPr/>
          <p:nvPr/>
        </p:nvGrpSpPr>
        <p:grpSpPr>
          <a:xfrm>
            <a:off x="1635523" y="5406039"/>
            <a:ext cx="9901918" cy="1011477"/>
            <a:chOff x="754381" y="5878151"/>
            <a:chExt cx="9035046" cy="87951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FDDC465-3FAA-BF3D-AF1B-0FD254314432}"/>
                </a:ext>
              </a:extLst>
            </p:cNvPr>
            <p:cNvPicPr>
              <a:picLocks/>
            </p:cNvPicPr>
            <p:nvPr/>
          </p:nvPicPr>
          <p:blipFill rotWithShape="1">
            <a:blip r:embed="rId4"/>
            <a:srcRect l="12998" t="7586" r="58913" b="73404"/>
            <a:stretch/>
          </p:blipFill>
          <p:spPr>
            <a:xfrm>
              <a:off x="754381" y="5881657"/>
              <a:ext cx="4083090" cy="876012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FD349E0-CF54-703A-92DB-7D6FC6ED4235}"/>
                </a:ext>
              </a:extLst>
            </p:cNvPr>
            <p:cNvPicPr>
              <a:picLocks/>
            </p:cNvPicPr>
            <p:nvPr/>
          </p:nvPicPr>
          <p:blipFill rotWithShape="1">
            <a:blip r:embed="rId4"/>
            <a:srcRect l="12998" t="7586" r="58913" b="73404"/>
            <a:stretch/>
          </p:blipFill>
          <p:spPr>
            <a:xfrm>
              <a:off x="5706337" y="5878151"/>
              <a:ext cx="4083090" cy="876012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8C3E6-0B64-0A46-93FC-A0FD9A2B3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395" y="0"/>
            <a:ext cx="8675370" cy="1215880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Physics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96E834-47B1-AE46-AC43-46E48278ED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725" y="1083646"/>
            <a:ext cx="9324394" cy="294084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Real solutions to the energy conservation equation</a:t>
            </a:r>
          </a:p>
          <a:p>
            <a:pPr>
              <a:spcBef>
                <a:spcPts val="0"/>
              </a:spcBef>
            </a:pP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found under the following conditions: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1322FC-79D9-D24A-B3D2-456ED26806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2C7AD1E3-791B-AA45-B919-31D0C4907236}" type="datetime1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12/4/24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DEB631-94C5-3F46-9894-4C9DA6932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LFQCD Seminar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00DDF-A13D-1F4B-B65F-525685BC4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13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C1E2CA6-4329-0449-9645-38D367E776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/>
          <a:stretch/>
        </p:blipFill>
        <p:spPr>
          <a:xfrm>
            <a:off x="1884498" y="3892253"/>
            <a:ext cx="10052321" cy="339945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1ED0FAC-2D04-2947-89EE-68AF20EC7C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4483" y="1738715"/>
            <a:ext cx="4657521" cy="4125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0EAC7FE-E531-4346-8A1E-235B1B839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6862" y="2674105"/>
            <a:ext cx="7058777" cy="1276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928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22862F6-323E-CE48-8522-62500B097C4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751743" y="85753"/>
                <a:ext cx="8675370" cy="1096941"/>
              </a:xfrm>
            </p:spPr>
            <p:txBody>
              <a:bodyPr>
                <a:normAutofit/>
              </a:bodyPr>
              <a:lstStyle/>
              <a:p>
                <a:r>
                  <a:rPr lang="en-US" sz="4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Angular dependence: 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4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44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sz="44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22862F6-323E-CE48-8522-62500B097C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751743" y="85753"/>
                <a:ext cx="8675370" cy="1096941"/>
              </a:xfrm>
              <a:blipFill>
                <a:blip r:embed="rId2"/>
                <a:stretch>
                  <a:fillRect l="-2924" b="-6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9D5946-3357-6B49-B065-0B14F01ABD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57922" y="1136461"/>
                <a:ext cx="10944619" cy="5757844"/>
              </a:xfrm>
            </p:spPr>
            <p:txBody>
              <a:bodyPr>
                <a:normAutofit/>
              </a:bodyPr>
              <a:lstStyle/>
              <a:p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Non-smooth dependence on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(due to many thresholds)</a:t>
                </a:r>
              </a:p>
              <a:p>
                <a:pPr marL="0" indent="0">
                  <a:buNone/>
                </a:pPr>
                <a:r>
                  <a:rPr lang="en-US" sz="28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Parametrization: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8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8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28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func>
                      <m:funcPr>
                        <m:ctrlP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func>
                  </m:oMath>
                </a14:m>
                <a:r>
                  <a:rPr lang="en-US" sz="2800" dirty="0">
                    <a:solidFill>
                      <a:srgbClr val="0070C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r>
                      <a:rPr lang="en-US" sz="2800" i="1" dirty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func>
                      <m:funcPr>
                        <m:ctrlP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sin</m:t>
                        </m:r>
                      </m:fName>
                      <m:e>
                        <m:r>
                          <a:rPr lang="en-US" sz="2800" i="1" dirty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func>
                  </m:oMath>
                </a14:m>
                <a:endParaRPr lang="en-US" sz="2800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Bef>
                    <a:spcPts val="1200"/>
                  </a:spcBef>
                </a:pPr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Average rate is maximal at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(i.e.,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⊥</m:t>
                    </m:r>
                  </m:oMath>
                </a14:m>
                <a:r>
                  <a:rPr lang="en-US" sz="2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the reaction plane)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9D5946-3357-6B49-B065-0B14F01ABD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7922" y="1136461"/>
                <a:ext cx="10944619" cy="5757844"/>
              </a:xfrm>
              <a:blipFill>
                <a:blip r:embed="rId3"/>
                <a:stretch>
                  <a:fillRect l="-927" t="-1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FA20D-6569-3B4D-8400-2BB9C8912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35EB1C8E-115C-3B40-B4D7-23ACDDB018DE}" type="datetime1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12/4/24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F7AD62-E554-0B4E-9B44-F3E468729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LFQCD Seminar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D92B2-0033-1146-8AEB-CE7F272F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14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AC5937-E9B4-E343-9DD2-B34CCDC1745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253391" y="2912273"/>
            <a:ext cx="6274257" cy="42915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8C7ECE-DB97-E249-ADD1-3AA27D62C4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0766" y="3230303"/>
            <a:ext cx="3405767" cy="34057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92C56AA-97CB-2645-B623-4591CA65DB1F}"/>
                  </a:ext>
                </a:extLst>
              </p:cNvPr>
              <p:cNvSpPr txBox="1"/>
              <p:nvPr/>
            </p:nvSpPr>
            <p:spPr>
              <a:xfrm>
                <a:off x="8302757" y="6051165"/>
                <a:ext cx="145969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3200" i="1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92C56AA-97CB-2645-B623-4591CA65DB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2757" y="6051165"/>
                <a:ext cx="1459695" cy="584775"/>
              </a:xfrm>
              <a:prstGeom prst="rect">
                <a:avLst/>
              </a:prstGeom>
              <a:blipFill>
                <a:blip r:embed="rId6"/>
                <a:stretch>
                  <a:fillRect b="-42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B250F0C5-26AD-E845-B37B-5740BC3F575A}"/>
              </a:ext>
            </a:extLst>
          </p:cNvPr>
          <p:cNvGrpSpPr/>
          <p:nvPr/>
        </p:nvGrpSpPr>
        <p:grpSpPr>
          <a:xfrm>
            <a:off x="8390765" y="4605585"/>
            <a:ext cx="3474700" cy="584775"/>
            <a:chOff x="6511165" y="4605584"/>
            <a:chExt cx="3474700" cy="584775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1F892DE7-D1E2-894B-96CF-7E95AA6C1576}"/>
                </a:ext>
              </a:extLst>
            </p:cNvPr>
            <p:cNvCxnSpPr>
              <a:cxnSpLocks/>
              <a:endCxn id="9" idx="1"/>
            </p:cNvCxnSpPr>
            <p:nvPr/>
          </p:nvCxnSpPr>
          <p:spPr bwMode="auto">
            <a:xfrm flipH="1">
              <a:off x="6511165" y="4918303"/>
              <a:ext cx="3474700" cy="14883"/>
            </a:xfrm>
            <a:prstGeom prst="line">
              <a:avLst/>
            </a:prstGeom>
            <a:solidFill>
              <a:schemeClr val="accent1"/>
            </a:solidFill>
            <a:ln w="44450" cap="flat" cmpd="tri" algn="ctr">
              <a:solidFill>
                <a:srgbClr val="E190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9336D06-D5B7-0C41-8C7E-3FC8C7AC158B}"/>
                </a:ext>
              </a:extLst>
            </p:cNvPr>
            <p:cNvSpPr txBox="1"/>
            <p:nvPr/>
          </p:nvSpPr>
          <p:spPr>
            <a:xfrm>
              <a:off x="7782461" y="4605584"/>
              <a:ext cx="8483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E1903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reaction</a:t>
              </a:r>
            </a:p>
            <a:p>
              <a:pPr algn="ctr"/>
              <a:r>
                <a:rPr lang="en-US" sz="1600" dirty="0">
                  <a:solidFill>
                    <a:srgbClr val="E1903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plane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1875156-70E2-5D47-84D1-788A18D5589C}"/>
              </a:ext>
            </a:extLst>
          </p:cNvPr>
          <p:cNvSpPr/>
          <p:nvPr/>
        </p:nvSpPr>
        <p:spPr bwMode="auto">
          <a:xfrm>
            <a:off x="2112759" y="3230303"/>
            <a:ext cx="1124764" cy="528490"/>
          </a:xfrm>
          <a:prstGeom prst="rect">
            <a:avLst/>
          </a:prstGeom>
          <a:noFill/>
          <a:ln w="19050" cap="flat" cmpd="sng" algn="ctr">
            <a:solidFill>
              <a:srgbClr val="FF00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BB83E66-4E49-BA47-A562-7FECFFED1FD9}"/>
              </a:ext>
            </a:extLst>
          </p:cNvPr>
          <p:cNvSpPr/>
          <p:nvPr/>
        </p:nvSpPr>
        <p:spPr bwMode="auto">
          <a:xfrm>
            <a:off x="5744252" y="3230303"/>
            <a:ext cx="1638147" cy="865761"/>
          </a:xfrm>
          <a:prstGeom prst="rect">
            <a:avLst/>
          </a:prstGeom>
          <a:noFill/>
          <a:ln w="19050" cap="flat" cmpd="sng" algn="ctr">
            <a:solidFill>
              <a:srgbClr val="FF00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967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22862F6-323E-CE48-8522-62500B097C4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949960" y="213933"/>
                <a:ext cx="8675370" cy="974958"/>
              </a:xfrm>
            </p:spPr>
            <p:txBody>
              <a:bodyPr>
                <a:normAutofit/>
              </a:bodyPr>
              <a:lstStyle/>
              <a:p>
                <a:r>
                  <a:rPr lang="en-US" sz="440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Angular dependence: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4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4400" i="1" dirty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sz="44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22862F6-323E-CE48-8522-62500B097C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949960" y="213933"/>
                <a:ext cx="8675370" cy="974958"/>
              </a:xfrm>
              <a:blipFill>
                <a:blip r:embed="rId2"/>
                <a:stretch>
                  <a:fillRect l="-2778" t="-5128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9D5946-3357-6B49-B065-0B14F01ABD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82842" y="1338580"/>
                <a:ext cx="11605801" cy="6072188"/>
              </a:xfrm>
            </p:spPr>
            <p:txBody>
              <a:bodyPr/>
              <a:lstStyle/>
              <a:p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Rate quickly decreases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Average rate is maximal at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(i.e., </a:t>
                </a:r>
                <a14:m>
                  <m:oMath xmlns:m="http://schemas.openxmlformats.org/officeDocument/2006/math">
                    <m:r>
                      <a:rPr lang="en-US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∥ </m:t>
                    </m:r>
                  </m:oMath>
                </a14:m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to the reaction plane) 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A9D5946-3357-6B49-B065-0B14F01ABD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2842" y="1338580"/>
                <a:ext cx="11605801" cy="6072188"/>
              </a:xfrm>
              <a:blipFill>
                <a:blip r:embed="rId3"/>
                <a:stretch>
                  <a:fillRect l="-1202" t="-2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FA20D-6569-3B4D-8400-2BB9C8912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D834C771-28E8-9443-8194-CFD8FFE939D4}" type="datetime1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12/4/24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F7AD62-E554-0B4E-9B44-F3E468729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LFQCD Seminar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D92B2-0033-1146-8AEB-CE7F272F2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15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9AC5937-E9B4-E343-9DD2-B34CCDC1745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188909" y="3062855"/>
            <a:ext cx="6274257" cy="41410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8C7ECE-DB97-E249-ADD1-3AA27D62C4E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383334" y="3223634"/>
            <a:ext cx="3405767" cy="34057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92C56AA-97CB-2645-B623-4591CA65DB1F}"/>
                  </a:ext>
                </a:extLst>
              </p:cNvPr>
              <p:cNvSpPr txBox="1"/>
              <p:nvPr/>
            </p:nvSpPr>
            <p:spPr>
              <a:xfrm>
                <a:off x="8302757" y="6051165"/>
                <a:ext cx="1459695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3200" i="1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en-US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92C56AA-97CB-2645-B623-4591CA65DB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2757" y="6051165"/>
                <a:ext cx="1459695" cy="584775"/>
              </a:xfrm>
              <a:prstGeom prst="rect">
                <a:avLst/>
              </a:prstGeom>
              <a:blipFill>
                <a:blip r:embed="rId6"/>
                <a:stretch>
                  <a:fillRect b="-42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>
            <a:extLst>
              <a:ext uri="{FF2B5EF4-FFF2-40B4-BE49-F238E27FC236}">
                <a16:creationId xmlns:a16="http://schemas.microsoft.com/office/drawing/2014/main" id="{ACCA7D33-D060-3D4E-AEAA-C7A8D327A93B}"/>
              </a:ext>
            </a:extLst>
          </p:cNvPr>
          <p:cNvGrpSpPr/>
          <p:nvPr/>
        </p:nvGrpSpPr>
        <p:grpSpPr>
          <a:xfrm>
            <a:off x="8383333" y="4605585"/>
            <a:ext cx="3474700" cy="584775"/>
            <a:chOff x="6503733" y="4605584"/>
            <a:chExt cx="3474700" cy="584775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09BB7210-81B5-9C43-AA17-4B47CF3202E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503733" y="4911634"/>
              <a:ext cx="3474700" cy="14883"/>
            </a:xfrm>
            <a:prstGeom prst="line">
              <a:avLst/>
            </a:prstGeom>
            <a:solidFill>
              <a:schemeClr val="accent1"/>
            </a:solidFill>
            <a:ln w="44450" cap="flat" cmpd="tri" algn="ctr">
              <a:solidFill>
                <a:srgbClr val="E190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F35DECF-DB93-EC40-9529-043EEE0A4305}"/>
                </a:ext>
              </a:extLst>
            </p:cNvPr>
            <p:cNvSpPr txBox="1"/>
            <p:nvPr/>
          </p:nvSpPr>
          <p:spPr>
            <a:xfrm>
              <a:off x="7782461" y="4605584"/>
              <a:ext cx="84830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E1903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reaction</a:t>
              </a:r>
            </a:p>
            <a:p>
              <a:pPr algn="ctr"/>
              <a:r>
                <a:rPr lang="en-US" sz="1600" dirty="0">
                  <a:solidFill>
                    <a:srgbClr val="E19033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plane</a:t>
              </a:r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D09D24CA-E744-384C-86A6-23FF99334469}"/>
              </a:ext>
            </a:extLst>
          </p:cNvPr>
          <p:cNvSpPr/>
          <p:nvPr/>
        </p:nvSpPr>
        <p:spPr bwMode="auto">
          <a:xfrm>
            <a:off x="2336044" y="3357710"/>
            <a:ext cx="1124764" cy="528490"/>
          </a:xfrm>
          <a:prstGeom prst="rect">
            <a:avLst/>
          </a:prstGeom>
          <a:noFill/>
          <a:ln w="19050" cap="flat" cmpd="sng" algn="ctr">
            <a:solidFill>
              <a:srgbClr val="FF00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D846100-A44D-0844-815D-2A1708DDCC1C}"/>
              </a:ext>
            </a:extLst>
          </p:cNvPr>
          <p:cNvSpPr/>
          <p:nvPr/>
        </p:nvSpPr>
        <p:spPr bwMode="auto">
          <a:xfrm>
            <a:off x="5732707" y="3391262"/>
            <a:ext cx="1506070" cy="865761"/>
          </a:xfrm>
          <a:prstGeom prst="rect">
            <a:avLst/>
          </a:prstGeom>
          <a:noFill/>
          <a:ln w="19050" cap="flat" cmpd="sng" algn="ctr">
            <a:solidFill>
              <a:srgbClr val="FF00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453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2D5FBC0E-0E27-EA4C-8947-A6A2A686B45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21704" y="1129004"/>
                <a:ext cx="9403398" cy="27495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01882" tIns="50941" rIns="101882" bIns="50941" numCol="1" anchor="t" anchorCtr="0" compatLnSpc="1">
                <a:prstTxWarp prst="textNoShape">
                  <a:avLst/>
                </a:prstTxWarp>
              </a:bodyPr>
              <a:lstStyle>
                <a:lvl1pPr marL="382059" indent="-382059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600">
                    <a:solidFill>
                      <a:schemeClr val="tx1"/>
                    </a:solidFill>
                    <a:latin typeface="+mn-lt"/>
                    <a:ea typeface="ＭＳ Ｐゴシック" charset="-128"/>
                    <a:cs typeface="ＭＳ Ｐゴシック" charset="-128"/>
                  </a:defRPr>
                </a:lvl1pPr>
                <a:lvl2pPr marL="827795" indent="-31838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3100">
                    <a:solidFill>
                      <a:schemeClr val="tx1"/>
                    </a:solidFill>
                    <a:latin typeface="+mn-lt"/>
                    <a:ea typeface="ＭＳ Ｐゴシック" charset="-128"/>
                  </a:defRPr>
                </a:lvl2pPr>
                <a:lvl3pPr marL="1273531" indent="-254706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700">
                    <a:solidFill>
                      <a:schemeClr val="tx1"/>
                    </a:solidFill>
                    <a:latin typeface="+mn-lt"/>
                    <a:ea typeface="ＭＳ Ｐゴシック" charset="-128"/>
                  </a:defRPr>
                </a:lvl3pPr>
                <a:lvl4pPr marL="1782943" indent="-254706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200">
                    <a:solidFill>
                      <a:schemeClr val="tx1"/>
                    </a:solidFill>
                    <a:latin typeface="+mn-lt"/>
                    <a:ea typeface="ＭＳ Ｐゴシック" charset="-128"/>
                  </a:defRPr>
                </a:lvl4pPr>
                <a:lvl5pPr marL="2292355" indent="-254706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+mn-lt"/>
                    <a:ea typeface="ＭＳ Ｐゴシック" charset="-128"/>
                  </a:defRPr>
                </a:lvl5pPr>
                <a:lvl6pPr marL="2801767" indent="-254706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+mn-lt"/>
                    <a:ea typeface="ＭＳ Ｐゴシック" charset="-128"/>
                  </a:defRPr>
                </a:lvl6pPr>
                <a:lvl7pPr marL="3311180" indent="-254706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+mn-lt"/>
                    <a:ea typeface="ＭＳ Ｐゴシック" charset="-128"/>
                  </a:defRPr>
                </a:lvl7pPr>
                <a:lvl8pPr marL="3820592" indent="-254706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+mn-lt"/>
                    <a:ea typeface="ＭＳ Ｐゴシック" charset="-128"/>
                  </a:defRPr>
                </a:lvl8pPr>
                <a:lvl9pPr marL="4330004" indent="-254706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+mn-lt"/>
                    <a:ea typeface="ＭＳ Ｐゴシック" charset="-128"/>
                  </a:defRPr>
                </a:lvl9pPr>
              </a:lstStyle>
              <a:p>
                <a:r>
                  <a:rPr lang="en-US" sz="2400" kern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Quantization is important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  <m:rad>
                      <m:radPr>
                        <m:degHide m:val="on"/>
                        <m:ctrlP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𝑒𝐵</m:t>
                        </m:r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|</m:t>
                        </m:r>
                      </m:e>
                    </m:rad>
                  </m:oMath>
                </a14:m>
                <a:endParaRPr lang="en-US" sz="2400" kern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sz="2400" kern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Transitions are possible only at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kern="0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kern="0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i="1" kern="0" dirty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sz="2400" kern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lvl="1">
                  <a:lnSpc>
                    <a:spcPct val="150000"/>
                  </a:lnSpc>
                </a:pPr>
                <a:endParaRPr lang="en-US" sz="2400" kern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This explains why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dirty="0">
                        <a:latin typeface="Cambria Math" panose="02040503050406030204" pitchFamily="18" charset="0"/>
                      </a:rPr>
                      <m:t>Im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(</m:t>
                    </m:r>
                    <m:sSubSup>
                      <m:sSubSup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l-GR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Π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  <m:sup>
                        <m:r>
                          <a:rPr lang="en-US" sz="2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bSup>
                    <m:r>
                      <a:rPr lang="en-US" sz="2400" i="1" dirty="0">
                        <a:latin typeface="Cambria Math" panose="02040503050406030204" pitchFamily="18" charset="0"/>
                      </a:rPr>
                      <m:t>) </m:t>
                    </m:r>
                    <m:r>
                      <a:rPr lang="en-US" sz="2400" i="1" kern="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US" sz="2400" kern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kern="0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kern="0" dirty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2400" i="1" kern="0" dirty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400" i="1" kern="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→0</m:t>
                    </m:r>
                  </m:oMath>
                </a14:m>
                <a:endParaRPr lang="en-US" sz="2400" kern="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r>
                  <a:rPr lang="en-US" sz="2400" kern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Dependence on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kern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also explains the negative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400" kern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!</a:t>
                </a:r>
              </a:p>
            </p:txBody>
          </p:sp>
        </mc:Choice>
        <mc:Fallback xmlns="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2D5FBC0E-0E27-EA4C-8947-A6A2A686B4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1704" y="1129004"/>
                <a:ext cx="9403398" cy="2749596"/>
              </a:xfrm>
              <a:prstGeom prst="rect">
                <a:avLst/>
              </a:prstGeom>
              <a:blipFill>
                <a:blip r:embed="rId2"/>
                <a:stretch>
                  <a:fillRect l="-67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D8AD7D1-D902-1B49-AD93-14E1523E5D4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01240" y="102761"/>
                <a:ext cx="7975600" cy="1089183"/>
              </a:xfrm>
            </p:spPr>
            <p:txBody>
              <a:bodyPr>
                <a:normAutofit/>
              </a:bodyPr>
              <a:lstStyle/>
              <a:p>
                <a:r>
                  <a:rPr lang="en-US" sz="4400" dirty="0">
                    <a:solidFill>
                      <a:srgbClr val="AC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Quantization @ 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4400" i="1" dirty="0">
                            <a:solidFill>
                              <a:srgbClr val="AC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400" i="1" dirty="0">
                            <a:solidFill>
                              <a:srgbClr val="AC0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4400" i="1" dirty="0">
                            <a:solidFill>
                              <a:srgbClr val="AC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sz="4400" dirty="0">
                    <a:solidFill>
                      <a:srgbClr val="AC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6D8AD7D1-D902-1B49-AD93-14E1523E5D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01240" y="102761"/>
                <a:ext cx="7975600" cy="1089183"/>
              </a:xfrm>
              <a:blipFill>
                <a:blip r:embed="rId3"/>
                <a:stretch>
                  <a:fillRect l="-3021" b="-689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0C14D4D-1ED4-8741-876B-F18EBB1424B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/>
          <a:stretch/>
        </p:blipFill>
        <p:spPr>
          <a:xfrm>
            <a:off x="2571115" y="4238625"/>
            <a:ext cx="8883178" cy="2886422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4BEEB-F4A2-484C-9FB0-84B78E9F0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40C1276B-3E38-8648-BEA2-5943D639D8D7}" type="datetime1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12/4/24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C76C78-0EBD-0447-AC42-13DC2DFCF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LFQCD Seminar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9BAEF8-44BB-904D-93E7-823FED540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16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D45EDE8-6927-F447-B049-78F2E45A1A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0912" y="2207321"/>
            <a:ext cx="4499536" cy="592962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id="{5F7CCFE3-4BF4-4787-A88E-25582FC261D4}"/>
              </a:ext>
            </a:extLst>
          </p:cNvPr>
          <p:cNvGrpSpPr/>
          <p:nvPr/>
        </p:nvGrpSpPr>
        <p:grpSpPr>
          <a:xfrm>
            <a:off x="3160045" y="6014737"/>
            <a:ext cx="7684777" cy="720345"/>
            <a:chOff x="1280444" y="6014736"/>
            <a:chExt cx="7684777" cy="72034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58C992F-81FC-1A4C-BB33-D1F11CA390EE}"/>
                </a:ext>
              </a:extLst>
            </p:cNvPr>
            <p:cNvSpPr/>
            <p:nvPr/>
          </p:nvSpPr>
          <p:spPr bwMode="auto">
            <a:xfrm>
              <a:off x="1280444" y="6483663"/>
              <a:ext cx="953900" cy="251418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8901CD5-5B8B-D74E-AD8C-E16BB458BFC6}"/>
                </a:ext>
              </a:extLst>
            </p:cNvPr>
            <p:cNvSpPr/>
            <p:nvPr/>
          </p:nvSpPr>
          <p:spPr bwMode="auto">
            <a:xfrm>
              <a:off x="5643339" y="6483663"/>
              <a:ext cx="953900" cy="251418"/>
            </a:xfrm>
            <a:prstGeom prst="rect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3E56F314-45C1-CD4E-BDC0-8E1C6973893D}"/>
                    </a:ext>
                  </a:extLst>
                </p:cNvPr>
                <p:cNvSpPr/>
                <p:nvPr/>
              </p:nvSpPr>
              <p:spPr>
                <a:xfrm>
                  <a:off x="3072594" y="6015635"/>
                  <a:ext cx="1420042" cy="27699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/>
                  <a14:m>
                    <m:oMath xmlns:m="http://schemas.openxmlformats.org/officeDocument/2006/math">
                      <m:r>
                        <a:rPr lang="en-US" sz="1200" i="1">
                          <a:solidFill>
                            <a:srgbClr val="0000AD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⊥ </m:t>
                      </m:r>
                    </m:oMath>
                  </a14:m>
                  <a:r>
                    <a:rPr lang="en-US" sz="1200" dirty="0">
                      <a:solidFill>
                        <a:srgbClr val="0000AD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to reaction plane:</a:t>
                  </a:r>
                </a:p>
              </p:txBody>
            </p:sp>
          </mc:Choice>
          <mc:Fallback xmlns=""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3E56F314-45C1-CD4E-BDC0-8E1C6973893D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72594" y="6015635"/>
                  <a:ext cx="1420042" cy="276999"/>
                </a:xfrm>
                <a:prstGeom prst="rect">
                  <a:avLst/>
                </a:prstGeom>
                <a:blipFill>
                  <a:blip r:embed="rId6"/>
                  <a:stretch>
                    <a:fillRect t="-2222" r="-429" b="-1777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8E9B3126-F413-9343-A9FA-097056D6392E}"/>
                    </a:ext>
                  </a:extLst>
                </p:cNvPr>
                <p:cNvSpPr txBox="1"/>
                <p:nvPr/>
              </p:nvSpPr>
              <p:spPr>
                <a:xfrm>
                  <a:off x="3128160" y="6420086"/>
                  <a:ext cx="136447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14:m>
                    <m:oMath xmlns:m="http://schemas.openxmlformats.org/officeDocument/2006/math">
                      <m:r>
                        <a:rPr lang="en-US" sz="1200" i="1">
                          <a:solidFill>
                            <a:srgbClr val="AC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∥ </m:t>
                      </m:r>
                    </m:oMath>
                  </a14:m>
                  <a:r>
                    <a:rPr lang="en-US" sz="1200" dirty="0">
                      <a:solidFill>
                        <a:srgbClr val="AC0000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to reaction plane:</a:t>
                  </a:r>
                </a:p>
              </p:txBody>
            </p:sp>
          </mc:Choice>
          <mc:Fallback xmlns="">
            <p:sp>
              <p:nvSpPr>
                <p:cNvPr id="3" name="TextBox 2">
                  <a:extLst>
                    <a:ext uri="{FF2B5EF4-FFF2-40B4-BE49-F238E27FC236}">
                      <a16:creationId xmlns:a16="http://schemas.microsoft.com/office/drawing/2014/main" id="{8E9B3126-F413-9343-A9FA-097056D6392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28160" y="6420086"/>
                  <a:ext cx="1364476" cy="276999"/>
                </a:xfrm>
                <a:prstGeom prst="rect">
                  <a:avLst/>
                </a:prstGeom>
                <a:blipFill>
                  <a:blip r:embed="rId7"/>
                  <a:stretch>
                    <a:fillRect r="-446" b="-15217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943B915-21DB-D94A-A1CF-2B9EB30D1D46}"/>
                </a:ext>
              </a:extLst>
            </p:cNvPr>
            <p:cNvGrpSpPr/>
            <p:nvPr/>
          </p:nvGrpSpPr>
          <p:grpSpPr>
            <a:xfrm>
              <a:off x="7545179" y="6014736"/>
              <a:ext cx="1420042" cy="695412"/>
              <a:chOff x="8023665" y="6149181"/>
              <a:chExt cx="1420042" cy="69541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4" name="Rectangle 13">
                    <a:extLst>
                      <a:ext uri="{FF2B5EF4-FFF2-40B4-BE49-F238E27FC236}">
                        <a16:creationId xmlns:a16="http://schemas.microsoft.com/office/drawing/2014/main" id="{D09CD65A-3755-CD4C-A3C8-10E1FD137C10}"/>
                      </a:ext>
                    </a:extLst>
                  </p:cNvPr>
                  <p:cNvSpPr/>
                  <p:nvPr/>
                </p:nvSpPr>
                <p:spPr>
                  <a:xfrm>
                    <a:off x="8023665" y="6149181"/>
                    <a:ext cx="1420042" cy="276999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algn="r"/>
                    <a14:m>
                      <m:oMath xmlns:m="http://schemas.openxmlformats.org/officeDocument/2006/math">
                        <m:r>
                          <a:rPr lang="en-US" sz="1200" i="1">
                            <a:solidFill>
                              <a:srgbClr val="0000A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⊥ </m:t>
                        </m:r>
                      </m:oMath>
                    </a14:m>
                    <a:r>
                      <a:rPr lang="en-US" sz="1200" dirty="0">
                        <a:solidFill>
                          <a:srgbClr val="0000AD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to reaction plane:</a:t>
                    </a:r>
                  </a:p>
                </p:txBody>
              </p:sp>
            </mc:Choice>
            <mc:Fallback xmlns="">
              <p:sp>
                <p:nvSpPr>
                  <p:cNvPr id="14" name="Rectangle 13">
                    <a:extLst>
                      <a:ext uri="{FF2B5EF4-FFF2-40B4-BE49-F238E27FC236}">
                        <a16:creationId xmlns:a16="http://schemas.microsoft.com/office/drawing/2014/main" id="{D09CD65A-3755-CD4C-A3C8-10E1FD137C10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23665" y="6149181"/>
                    <a:ext cx="1420042" cy="276999"/>
                  </a:xfrm>
                  <a:prstGeom prst="rect">
                    <a:avLst/>
                  </a:prstGeom>
                  <a:blipFill>
                    <a:blip r:embed="rId8"/>
                    <a:stretch>
                      <a:fillRect t="-4762" b="-2381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C05C85B6-DC45-064B-BCF1-DDABAE06FCE3}"/>
                      </a:ext>
                    </a:extLst>
                  </p:cNvPr>
                  <p:cNvSpPr txBox="1"/>
                  <p:nvPr/>
                </p:nvSpPr>
                <p:spPr>
                  <a:xfrm>
                    <a:off x="8079231" y="6567594"/>
                    <a:ext cx="136447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r"/>
                    <a14:m>
                      <m:oMath xmlns:m="http://schemas.openxmlformats.org/officeDocument/2006/math">
                        <m:r>
                          <a:rPr lang="en-US" sz="1200" i="1">
                            <a:solidFill>
                              <a:srgbClr val="AC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∥ </m:t>
                        </m:r>
                      </m:oMath>
                    </a14:m>
                    <a:r>
                      <a:rPr lang="en-US" sz="1200" dirty="0">
                        <a:solidFill>
                          <a:srgbClr val="AC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to reaction plane:</a:t>
                    </a:r>
                  </a:p>
                </p:txBody>
              </p:sp>
            </mc:Choice>
            <mc:Fallback xmlns="">
              <p:sp>
                <p:nvSpPr>
                  <p:cNvPr id="15" name="TextBox 14">
                    <a:extLst>
                      <a:ext uri="{FF2B5EF4-FFF2-40B4-BE49-F238E27FC236}">
                        <a16:creationId xmlns:a16="http://schemas.microsoft.com/office/drawing/2014/main" id="{C05C85B6-DC45-064B-BCF1-DDABAE06FCE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079231" y="6567594"/>
                    <a:ext cx="1364476" cy="276999"/>
                  </a:xfrm>
                  <a:prstGeom prst="rect">
                    <a:avLst/>
                  </a:prstGeom>
                  <a:blipFill>
                    <a:blip r:embed="rId9"/>
                    <a:stretch>
                      <a:fillRect b="-1304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</p:spTree>
    <p:extLst>
      <p:ext uri="{BB962C8B-B14F-4D97-AF65-F5344CB8AC3E}">
        <p14:creationId xmlns:p14="http://schemas.microsoft.com/office/powerpoint/2010/main" val="2590364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5AD1E6F-93A6-E7ED-29E0-B29EB0B50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980" y="2353460"/>
            <a:ext cx="3987800" cy="863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3332611-26A3-1E5B-546F-B7FD4ADD97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352" y="3286203"/>
            <a:ext cx="3708400" cy="9144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F5F6CBD-40EB-ED3F-D8D4-05B0166AEF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5739" y="1438470"/>
            <a:ext cx="5295900" cy="800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31728" y="269245"/>
                <a:ext cx="11917680" cy="857784"/>
              </a:xfrm>
            </p:spPr>
            <p:txBody>
              <a:bodyPr>
                <a:noAutofit/>
              </a:bodyPr>
              <a:lstStyle/>
              <a:p>
                <a:r>
                  <a:rPr lang="en-US" sz="6045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Nonzero elliptic “flow”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6045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6045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6045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6045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31728" y="269245"/>
                <a:ext cx="11917680" cy="857784"/>
              </a:xfrm>
              <a:blipFill rotWithShape="1">
                <a:blip r:embed="rId5"/>
                <a:stretch>
                  <a:fillRect l="-5" t="-5849" r="5" b="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78D91F2C-3AC3-A04B-AFDF-724E2380A51C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17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3154009" y="4445827"/>
            <a:ext cx="8009524" cy="2995673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6140744" y="1438470"/>
            <a:ext cx="7235872" cy="289246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AE8C73F9-EBD0-2802-C7B0-B14F6363ED61}"/>
              </a:ext>
            </a:extLst>
          </p:cNvPr>
          <p:cNvGrpSpPr/>
          <p:nvPr/>
        </p:nvGrpSpPr>
        <p:grpSpPr>
          <a:xfrm>
            <a:off x="3252997" y="2694246"/>
            <a:ext cx="8127335" cy="4594566"/>
            <a:chOff x="3252997" y="2694246"/>
            <a:chExt cx="8127335" cy="4594566"/>
          </a:xfrm>
        </p:grpSpPr>
        <p:sp>
          <p:nvSpPr>
            <p:cNvPr id="9" name="Oval 8"/>
            <p:cNvSpPr/>
            <p:nvPr/>
          </p:nvSpPr>
          <p:spPr bwMode="auto">
            <a:xfrm>
              <a:off x="3252997" y="5506292"/>
              <a:ext cx="1611846" cy="1697572"/>
            </a:xfrm>
            <a:prstGeom prst="ellipse">
              <a:avLst/>
            </a:prstGeom>
            <a:noFill/>
            <a:ln w="19050" cap="flat" cmpd="sng" algn="ctr">
              <a:solidFill>
                <a:srgbClr val="C00000">
                  <a:alpha val="50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0584" tIns="50292" rIns="100584" bIns="50292" numCol="1" rtlCol="0" anchor="t" anchorCtr="0" compatLnSpc="1"/>
            <a:lstStyle/>
            <a:p>
              <a:pPr defTabSz="100584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640" dirty="0">
                <a:latin typeface="Times New Roman" panose="02020603050405020304" pitchFamily="18" charset="0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5961639" y="2694246"/>
              <a:ext cx="1611846" cy="1494391"/>
            </a:xfrm>
            <a:prstGeom prst="ellipse">
              <a:avLst/>
            </a:prstGeom>
            <a:noFill/>
            <a:ln w="19050" cap="flat" cmpd="sng" algn="ctr">
              <a:solidFill>
                <a:srgbClr val="C00000">
                  <a:alpha val="50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0584" tIns="50292" rIns="100584" bIns="50292" numCol="1" rtlCol="0" anchor="t" anchorCtr="0" compatLnSpc="1"/>
            <a:lstStyle/>
            <a:p>
              <a:pPr defTabSz="100584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640" dirty="0">
                <a:latin typeface="Times New Roman" panose="02020603050405020304" pitchFamily="18" charset="0"/>
              </a:endParaRPr>
            </a:p>
          </p:txBody>
        </p:sp>
        <p:sp>
          <p:nvSpPr>
            <p:cNvPr id="3" name="Oval 2"/>
            <p:cNvSpPr/>
            <p:nvPr/>
          </p:nvSpPr>
          <p:spPr bwMode="auto">
            <a:xfrm>
              <a:off x="7340913" y="5794421"/>
              <a:ext cx="1611846" cy="1494391"/>
            </a:xfrm>
            <a:prstGeom prst="ellipse">
              <a:avLst/>
            </a:prstGeom>
            <a:noFill/>
            <a:ln w="19050" cap="flat" cmpd="sng" algn="ctr">
              <a:solidFill>
                <a:srgbClr val="C00000">
                  <a:alpha val="50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0584" tIns="50292" rIns="100584" bIns="50292" numCol="1" rtlCol="0" anchor="t" anchorCtr="0" compatLnSpc="1"/>
            <a:lstStyle/>
            <a:p>
              <a:pPr defTabSz="100584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640" dirty="0">
                <a:latin typeface="Times New Roman" panose="02020603050405020304" pitchFamily="18" charset="0"/>
              </a:endParaRPr>
            </a:p>
          </p:txBody>
        </p:sp>
        <p:sp>
          <p:nvSpPr>
            <p:cNvPr id="8" name="Oval 7"/>
            <p:cNvSpPr/>
            <p:nvPr/>
          </p:nvSpPr>
          <p:spPr bwMode="auto">
            <a:xfrm>
              <a:off x="9768486" y="2789243"/>
              <a:ext cx="1611846" cy="1494391"/>
            </a:xfrm>
            <a:prstGeom prst="ellipse">
              <a:avLst/>
            </a:prstGeom>
            <a:noFill/>
            <a:ln w="19050" cap="flat" cmpd="sng" algn="ctr">
              <a:solidFill>
                <a:srgbClr val="C00000">
                  <a:alpha val="50000"/>
                </a:srgbClr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100584" tIns="50292" rIns="100584" bIns="50292" numCol="1" rtlCol="0" anchor="t" anchorCtr="0" compatLnSpc="1"/>
            <a:lstStyle/>
            <a:p>
              <a:pPr defTabSz="100584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640" dirty="0"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62062" y="-88721"/>
                <a:ext cx="11917680" cy="2003073"/>
              </a:xfrm>
            </p:spPr>
            <p:txBody>
              <a:bodyPr>
                <a:normAutofit/>
              </a:bodyPr>
              <a:lstStyle/>
              <a:p>
                <a:r>
                  <a:rPr lang="en-US" sz="5440" dirty="0">
                    <a:solidFill>
                      <a:srgbClr val="C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Photon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544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544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altLang="zh-CN" sz="544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4 </m:t>
                        </m:r>
                      </m:sub>
                    </m:sSub>
                    <m:r>
                      <a:rPr lang="en-US" sz="544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𝑎𝑛𝑑</m:t>
                    </m:r>
                    <m:sSub>
                      <m:sSubPr>
                        <m:ctrlPr>
                          <a:rPr lang="en-US" sz="544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544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544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544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</m:oMath>
                </a14:m>
                <a:endParaRPr lang="en-US" sz="5440" dirty="0"/>
              </a:p>
            </p:txBody>
          </p:sp>
        </mc:Choice>
        <mc:Fallback xmlns="">
          <p:sp>
            <p:nvSpPr>
              <p:cNvPr id="2" name="Title 1"/>
              <p:cNvSpPr>
                <a:spLocks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62062" y="-88721"/>
                <a:ext cx="11917680" cy="2003073"/>
              </a:xfrm>
              <a:blipFill rotWithShape="1">
                <a:blip r:embed="rId2"/>
                <a:stretch>
                  <a:fillRect l="-4" t="23" r="4" b="2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CCDFF84F-428A-9643-ACFE-545E226D21AA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18</a:t>
            </a:fld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5213" y="1540526"/>
            <a:ext cx="10152159" cy="31098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5212" y="4522652"/>
            <a:ext cx="10152159" cy="31285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48784" y="7343386"/>
            <a:ext cx="4866601" cy="388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1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[X.W., Igor </a:t>
            </a:r>
            <a:r>
              <a:rPr lang="en-US" altLang="zh-CN" sz="1815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Shovkovy</a:t>
            </a:r>
            <a:r>
              <a:rPr lang="en-US" altLang="zh-CN" sz="181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PR</a:t>
            </a:r>
            <a:r>
              <a:rPr lang="en-US" altLang="zh-CN" sz="192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D, 2024]</a:t>
            </a:r>
            <a:endParaRPr lang="en-US" sz="1815" dirty="0"/>
          </a:p>
        </p:txBody>
      </p:sp>
      <p:sp>
        <p:nvSpPr>
          <p:cNvPr id="4" name="Oval 3"/>
          <p:cNvSpPr/>
          <p:nvPr/>
        </p:nvSpPr>
        <p:spPr bwMode="auto">
          <a:xfrm>
            <a:off x="2504440" y="1574349"/>
            <a:ext cx="1611846" cy="1494391"/>
          </a:xfrm>
          <a:prstGeom prst="ellipse">
            <a:avLst/>
          </a:prstGeom>
          <a:noFill/>
          <a:ln w="19050" cap="flat" cmpd="sng" algn="ctr">
            <a:solidFill>
              <a:srgbClr val="C00000">
                <a:alpha val="5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100584" tIns="50292" rIns="100584" bIns="50292" numCol="1" rtlCol="0" anchor="t" anchorCtr="0" compatLnSpc="1"/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dirty="0">
              <a:latin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7657668" y="5655608"/>
            <a:ext cx="1611846" cy="1494391"/>
          </a:xfrm>
          <a:prstGeom prst="ellipse">
            <a:avLst/>
          </a:prstGeom>
          <a:noFill/>
          <a:ln w="19050" cap="flat" cmpd="sng" algn="ctr">
            <a:solidFill>
              <a:srgbClr val="C00000">
                <a:alpha val="5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100584" tIns="50292" rIns="100584" bIns="50292" numCol="1" rtlCol="0" anchor="t" anchorCtr="0" compatLnSpc="1"/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dirty="0">
              <a:latin typeface="Times New Roman" panose="02020603050405020304" pitchFamily="18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2391857" y="5677040"/>
            <a:ext cx="1611846" cy="1494391"/>
          </a:xfrm>
          <a:prstGeom prst="ellipse">
            <a:avLst/>
          </a:prstGeom>
          <a:noFill/>
          <a:ln w="19050" cap="flat" cmpd="sng" algn="ctr">
            <a:solidFill>
              <a:srgbClr val="C00000">
                <a:alpha val="5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100584" tIns="50292" rIns="100584" bIns="50292" numCol="1" rtlCol="0" anchor="t" anchorCtr="0" compatLnSpc="1"/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dirty="0">
              <a:latin typeface="Times New Roman" panose="02020603050405020304" pitchFamily="18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7657668" y="1871916"/>
            <a:ext cx="1611846" cy="1494391"/>
          </a:xfrm>
          <a:prstGeom prst="ellipse">
            <a:avLst/>
          </a:prstGeom>
          <a:noFill/>
          <a:ln w="19050" cap="flat" cmpd="sng" algn="ctr">
            <a:solidFill>
              <a:srgbClr val="C00000">
                <a:alpha val="50000"/>
              </a:srgbClr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100584" tIns="50292" rIns="100584" bIns="50292" numCol="1" rtlCol="0" anchor="t" anchorCtr="0" compatLnSpc="1"/>
          <a:lstStyle/>
          <a:p>
            <a:pPr defTabSz="100584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64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3560" y="414020"/>
            <a:ext cx="6365240" cy="98869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Finite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chemical potential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2A345C13-8A91-964B-9524-F4AF2282B5E8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19</a:t>
            </a:fld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3018A9-C839-FFA2-D624-CDC35BA4F3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4146" y="1540287"/>
            <a:ext cx="8089053" cy="55260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23FE6D0-FA0D-9EAB-7EBE-F42D822FB0B3}"/>
              </a:ext>
            </a:extLst>
          </p:cNvPr>
          <p:cNvSpPr txBox="1"/>
          <p:nvPr/>
        </p:nvSpPr>
        <p:spPr>
          <a:xfrm>
            <a:off x="8448058" y="7066291"/>
            <a:ext cx="4866601" cy="3885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1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[X.W., Igor </a:t>
            </a:r>
            <a:r>
              <a:rPr lang="en-US" altLang="zh-CN" sz="1815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Shovkovy</a:t>
            </a:r>
            <a:r>
              <a:rPr lang="en-US" altLang="zh-CN" sz="181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EPJC</a:t>
            </a:r>
            <a:r>
              <a:rPr lang="en-US" altLang="zh-CN" sz="192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2021]</a:t>
            </a:r>
            <a:endParaRPr lang="en-US" sz="1815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902" y="264066"/>
            <a:ext cx="6893749" cy="812445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Magnetized plasmas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1452" y="1107906"/>
            <a:ext cx="7394869" cy="6525099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Early Universe</a:t>
            </a:r>
          </a:p>
          <a:p>
            <a:pPr>
              <a:lnSpc>
                <a:spcPct val="3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Heavy-ion collisions</a:t>
            </a:r>
          </a:p>
          <a:p>
            <a:pPr>
              <a:lnSpc>
                <a:spcPct val="3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Super-dense matter in magnetars</a:t>
            </a:r>
            <a:endParaRPr lang="en-US" sz="28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300000"/>
              </a:lnSpc>
              <a:spcBef>
                <a:spcPts val="0"/>
              </a:spcBef>
              <a:spcAft>
                <a:spcPts val="1800"/>
              </a:spcAft>
              <a:defRPr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Electrons in Dirac/Weyl (semi-)metals</a:t>
            </a:r>
          </a:p>
          <a:p>
            <a:pPr>
              <a:lnSpc>
                <a:spcPct val="300000"/>
              </a:lnSpc>
              <a:spcBef>
                <a:spcPts val="0"/>
              </a:spcBef>
              <a:spcAft>
                <a:spcPts val="1800"/>
              </a:spcAft>
              <a:defRPr/>
            </a:pP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59678" y="7213414"/>
            <a:ext cx="2263140" cy="413808"/>
          </a:xfrm>
        </p:spPr>
        <p:txBody>
          <a:bodyPr/>
          <a:lstStyle/>
          <a:p>
            <a:pPr algn="ctr">
              <a:defRPr/>
            </a:pPr>
            <a:fld id="{ED49F333-3FD5-3741-A15D-6C0919D41CF5}" type="datetime1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12/4/24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00008" y="7213414"/>
            <a:ext cx="3935316" cy="413808"/>
          </a:xfrm>
        </p:spPr>
        <p:txBody>
          <a:bodyPr/>
          <a:lstStyle/>
          <a:p>
            <a:pPr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LFQCD Seminar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71908" y="7213414"/>
            <a:ext cx="2263140" cy="413808"/>
          </a:xfrm>
        </p:spPr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2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 descr="03-N_star_phase_diagram.jpg">
            <a:extLst>
              <a:ext uri="{FF2B5EF4-FFF2-40B4-BE49-F238E27FC236}">
                <a16:creationId xmlns:a16="http://schemas.microsoft.com/office/drawing/2014/main" id="{A587E464-1DE0-D542-9618-40BF575090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17190" y="4174917"/>
            <a:ext cx="2051248" cy="13871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bigbang.jpg">
            <a:extLst>
              <a:ext uri="{FF2B5EF4-FFF2-40B4-BE49-F238E27FC236}">
                <a16:creationId xmlns:a16="http://schemas.microsoft.com/office/drawing/2014/main" id="{02042836-9C97-4B4E-9172-F76D4C526FE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0" t="14644" r="635" b="27520"/>
          <a:stretch>
            <a:fillRect/>
          </a:stretch>
        </p:blipFill>
        <p:spPr>
          <a:xfrm>
            <a:off x="9186520" y="1055224"/>
            <a:ext cx="2048528" cy="101293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5FDE57D3-0CF1-2E44-9937-2705474C4D8B}"/>
              </a:ext>
            </a:extLst>
          </p:cNvPr>
          <p:cNvGrpSpPr/>
          <p:nvPr/>
        </p:nvGrpSpPr>
        <p:grpSpPr>
          <a:xfrm>
            <a:off x="9368714" y="5865340"/>
            <a:ext cx="2099724" cy="1523258"/>
            <a:chOff x="7722028" y="5642104"/>
            <a:chExt cx="2128350" cy="161282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FABC6C5-4082-0748-B947-3EFA56A3380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22028" y="5663897"/>
              <a:ext cx="1275810" cy="159102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54405F8-43E4-1B42-9876-C7116786D0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55422" y="5642104"/>
              <a:ext cx="894956" cy="1585148"/>
            </a:xfrm>
            <a:prstGeom prst="rect">
              <a:avLst/>
            </a:pr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42364494-1267-F040-AA83-2ED976DE5EB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" t="10301" r="3097" b="14194"/>
          <a:stretch/>
        </p:blipFill>
        <p:spPr>
          <a:xfrm>
            <a:off x="9324582" y="2497417"/>
            <a:ext cx="2048528" cy="132864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B18E777-DA77-B749-AE67-05CA4DFD2548}"/>
              </a:ext>
            </a:extLst>
          </p:cNvPr>
          <p:cNvSpPr/>
          <p:nvPr/>
        </p:nvSpPr>
        <p:spPr bwMode="auto">
          <a:xfrm>
            <a:off x="3020004" y="3161740"/>
            <a:ext cx="4172635" cy="545145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4920AA-6C31-FD4E-BEC2-5B9EA41957EA}"/>
              </a:ext>
            </a:extLst>
          </p:cNvPr>
          <p:cNvSpPr txBox="1"/>
          <p:nvPr/>
        </p:nvSpPr>
        <p:spPr>
          <a:xfrm>
            <a:off x="2201747" y="1728267"/>
            <a:ext cx="52421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2400" b="1" baseline="30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10</a:t>
            </a:r>
            <a:r>
              <a:rPr lang="en-US" sz="2400" b="1" baseline="30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en-US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 ~ (1 GeV)</a:t>
            </a:r>
            <a:r>
              <a:rPr lang="en-US" sz="2400" b="1" baseline="30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(100 GeV)</a:t>
            </a:r>
            <a:r>
              <a:rPr lang="en-US" sz="2400" b="1" baseline="30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11764B4-10A9-924D-99AD-60D7C06FB0AB}"/>
              </a:ext>
            </a:extLst>
          </p:cNvPr>
          <p:cNvSpPr txBox="1"/>
          <p:nvPr/>
        </p:nvSpPr>
        <p:spPr>
          <a:xfrm>
            <a:off x="3131269" y="3207545"/>
            <a:ext cx="3746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2400" b="1" baseline="30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r>
              <a:rPr lang="en-US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10</a:t>
            </a:r>
            <a:r>
              <a:rPr lang="en-US" sz="2400" b="1" baseline="30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r>
              <a:rPr lang="en-US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 ~ (100 MeV)</a:t>
            </a:r>
            <a:r>
              <a:rPr lang="en-US" sz="2400" b="1" baseline="30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825167-F315-B741-8990-8BD100F067F9}"/>
              </a:ext>
            </a:extLst>
          </p:cNvPr>
          <p:cNvSpPr txBox="1"/>
          <p:nvPr/>
        </p:nvSpPr>
        <p:spPr>
          <a:xfrm>
            <a:off x="2559678" y="4626499"/>
            <a:ext cx="5190845" cy="4691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2400" b="1" baseline="30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r>
              <a:rPr lang="en-US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10</a:t>
            </a:r>
            <a:r>
              <a:rPr lang="en-US" sz="2400" b="1" baseline="30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r>
            <a:r>
              <a:rPr lang="en-US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 ~ (1 MeV)</a:t>
            </a:r>
            <a:r>
              <a:rPr lang="en-US" sz="2400" b="1" baseline="30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4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(10 MeV)</a:t>
            </a:r>
            <a:r>
              <a:rPr lang="en-US" sz="2400" b="1" baseline="30000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4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D49C12A-C0B2-044E-A77D-843AF5D198E6}"/>
                  </a:ext>
                </a:extLst>
              </p:cNvPr>
              <p:cNvSpPr txBox="1"/>
              <p:nvPr/>
            </p:nvSpPr>
            <p:spPr>
              <a:xfrm>
                <a:off x="2756055" y="6113509"/>
                <a:ext cx="2993127" cy="4691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10000"/>
                  </a:lnSpc>
                  <a:spcBef>
                    <a:spcPts val="1200"/>
                  </a:spcBef>
                  <a:spcAft>
                    <a:spcPts val="600"/>
                  </a:spcAft>
                  <a:defRPr/>
                </a:pPr>
                <a14:m>
                  <m:oMath xmlns:m="http://schemas.openxmlformats.org/officeDocument/2006/math">
                    <m:r>
                      <a:rPr lang="en-US" sz="2400" b="1" i="1" dirty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</m:t>
                    </m:r>
                  </m:oMath>
                </a14:m>
                <a:r>
                  <a:rPr lang="en-US" sz="2400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10</a:t>
                </a:r>
                <a:r>
                  <a:rPr lang="en-US" sz="2400" b="1" baseline="30000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</a:t>
                </a:r>
                <a:r>
                  <a:rPr lang="en-US" sz="2400" b="1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 ~ (100 meV)</a:t>
                </a:r>
                <a:r>
                  <a:rPr lang="en-US" sz="2400" b="1" baseline="30000" dirty="0">
                    <a:solidFill>
                      <a:srgbClr val="00B0F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endParaRPr lang="en-US" sz="2400" dirty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D49C12A-C0B2-044E-A77D-843AF5D198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6055" y="6113509"/>
                <a:ext cx="2993127" cy="469167"/>
              </a:xfrm>
              <a:prstGeom prst="rect">
                <a:avLst/>
              </a:prstGeom>
              <a:blipFill>
                <a:blip r:embed="rId7"/>
                <a:stretch>
                  <a:fillRect l="-422" t="-7895" r="-422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2835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repeatCount="200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9960" y="1265856"/>
            <a:ext cx="6143246" cy="1076855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DF7C02C0-3F1F-E145-A5AC-7220593E137C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20</a:t>
            </a:fld>
            <a:endParaRPr lang="en-US" altLang="en-US" dirty="0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225" y="2145702"/>
            <a:ext cx="2586986" cy="61531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5245" y="2130107"/>
            <a:ext cx="2586990" cy="64911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2068" y="2126716"/>
            <a:ext cx="4148667" cy="6343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0684" y="3723471"/>
            <a:ext cx="5769054" cy="1955588"/>
          </a:xfrm>
          <a:prstGeom prst="rect">
            <a:avLst/>
          </a:prstGeom>
        </p:spPr>
      </p:pic>
      <p:pic>
        <p:nvPicPr>
          <p:cNvPr id="15" name="内容占位符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48295" y="3979528"/>
            <a:ext cx="3925570" cy="10744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FF769B6-8C60-28AA-4EC4-331A433E5E4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4987" y="2943689"/>
            <a:ext cx="7271893" cy="615314"/>
          </a:xfrm>
          <a:prstGeom prst="rect">
            <a:avLst/>
          </a:prstGeom>
        </p:spPr>
      </p:pic>
      <p:sp>
        <p:nvSpPr>
          <p:cNvPr id="7" name="标题 1">
            <a:extLst>
              <a:ext uri="{FF2B5EF4-FFF2-40B4-BE49-F238E27FC236}">
                <a16:creationId xmlns:a16="http://schemas.microsoft.com/office/drawing/2014/main" id="{BFB0EE43-F78D-822E-36E0-5B04760D0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590" y="336017"/>
            <a:ext cx="7794289" cy="98869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Polarization decomposition</a:t>
            </a:r>
            <a:endParaRPr lang="zh-CN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14EA7A3-B5C2-72FB-67D2-AECA5C25168D}"/>
              </a:ext>
            </a:extLst>
          </p:cNvPr>
          <p:cNvSpPr txBox="1"/>
          <p:nvPr/>
        </p:nvSpPr>
        <p:spPr>
          <a:xfrm>
            <a:off x="7426335" y="6834532"/>
            <a:ext cx="6908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[X.W., Igor </a:t>
            </a:r>
            <a:r>
              <a:rPr lang="en-US" altLang="zh-CN" sz="18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Shovkovy</a:t>
            </a:r>
            <a:r>
              <a:rPr lang="en-US" altLang="zh-CN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Accepted</a:t>
            </a:r>
            <a:r>
              <a:rPr lang="zh-CN" altLang="en-US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by</a:t>
            </a:r>
            <a:r>
              <a:rPr lang="zh-CN" altLang="en-US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PRD</a:t>
            </a:r>
            <a:r>
              <a:rPr lang="en-US" altLang="zh-CN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2024</a:t>
            </a:r>
            <a:r>
              <a:rPr lang="en-US" altLang="zh-CN" sz="18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50451" y="317991"/>
            <a:ext cx="1420707" cy="900175"/>
          </a:xfrm>
        </p:spPr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𝛍≠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535ACC67-3E1F-C248-9790-3D28087677E9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21</a:t>
            </a:fld>
            <a:endParaRPr lang="en-US" altLang="en-US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158" y="1409067"/>
            <a:ext cx="9168904" cy="5740866"/>
          </a:xfrm>
          <a:prstGeom prst="rect">
            <a:avLst/>
          </a:prstGeom>
        </p:spPr>
      </p:pic>
      <p:pic>
        <p:nvPicPr>
          <p:cNvPr id="3" name="图片 7">
            <a:extLst>
              <a:ext uri="{FF2B5EF4-FFF2-40B4-BE49-F238E27FC236}">
                <a16:creationId xmlns:a16="http://schemas.microsoft.com/office/drawing/2014/main" id="{3FF316D5-CD2A-642F-8263-A56098EC10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4245" y="181022"/>
            <a:ext cx="6432550" cy="1174115"/>
          </a:xfrm>
          <a:prstGeom prst="rect">
            <a:avLst/>
          </a:prstGeom>
        </p:spPr>
      </p:pic>
      <p:pic>
        <p:nvPicPr>
          <p:cNvPr id="7" name="内容占位符 13">
            <a:extLst>
              <a:ext uri="{FF2B5EF4-FFF2-40B4-BE49-F238E27FC236}">
                <a16:creationId xmlns:a16="http://schemas.microsoft.com/office/drawing/2014/main" id="{8C9247DC-2DA9-3E6B-7175-DDE69F2B00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1158" y="1447846"/>
            <a:ext cx="9279016" cy="5526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6742" y="393911"/>
            <a:ext cx="1733233" cy="944235"/>
          </a:xfrm>
        </p:spPr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𝛍</a:t>
            </a:r>
            <a:r>
              <a:rPr lang="en-US" altLang="zh-CN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80573710-1FAA-F445-9A8F-82EA7197944B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22</a:t>
            </a:fld>
            <a:endParaRPr lang="en-US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3415" y="293939"/>
            <a:ext cx="4474210" cy="1460500"/>
          </a:xfrm>
          <a:prstGeom prst="rect">
            <a:avLst/>
          </a:prstGeom>
        </p:spPr>
      </p:pic>
      <p:pic>
        <p:nvPicPr>
          <p:cNvPr id="9" name="内容占位符 9">
            <a:extLst>
              <a:ext uri="{FF2B5EF4-FFF2-40B4-BE49-F238E27FC236}">
                <a16:creationId xmlns:a16="http://schemas.microsoft.com/office/drawing/2014/main" id="{40377D44-213C-7C88-68DD-33DFDCDDAB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811" y="2630666"/>
            <a:ext cx="11917680" cy="3696970"/>
          </a:xfrm>
          <a:prstGeom prst="rect">
            <a:avLst/>
          </a:prstGeom>
        </p:spPr>
      </p:pic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998133" y="1726857"/>
            <a:ext cx="9007051" cy="5427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44817" y="179070"/>
            <a:ext cx="11917680" cy="1157605"/>
          </a:xfrm>
        </p:spPr>
        <p:txBody>
          <a:bodyPr/>
          <a:lstStyle/>
          <a:p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𝛍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𝛍</a:t>
            </a:r>
            <a:r>
              <a:rPr lang="en-US" altLang="zh-CN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zh-CN" alt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≠</a:t>
            </a:r>
            <a:r>
              <a:rPr lang="en-US" altLang="zh-CN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dirty="0">
              <a:solidFill>
                <a:srgbClr val="C00000"/>
              </a:solidFill>
            </a:endParaRPr>
          </a:p>
        </p:txBody>
      </p:sp>
      <p:pic>
        <p:nvPicPr>
          <p:cNvPr id="7" name="内容占位符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54175" y="1336675"/>
            <a:ext cx="9498965" cy="567944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096097F2-0662-9B49-994A-172D8CAAD39B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23</a:t>
            </a:fld>
            <a:endParaRPr lang="en-US" altLang="en-US" dirty="0"/>
          </a:p>
        </p:txBody>
      </p:sp>
      <p:pic>
        <p:nvPicPr>
          <p:cNvPr id="3" name="内容占位符 6">
            <a:extLst>
              <a:ext uri="{FF2B5EF4-FFF2-40B4-BE49-F238E27FC236}">
                <a16:creationId xmlns:a16="http://schemas.microsoft.com/office/drawing/2014/main" id="{8C4E0C26-CB60-F263-51EA-A5ADFF7AC2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3455" y="1336675"/>
            <a:ext cx="9498965" cy="5824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230" y="397928"/>
            <a:ext cx="8675370" cy="1093589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68872" y="1842892"/>
                <a:ext cx="11613457" cy="4658231"/>
              </a:xfrm>
            </p:spPr>
            <p:txBody>
              <a:bodyPr vert="horz" wrap="square" lIns="74164" tIns="0" rIns="74164" bIns="37082" numCol="1" rtlCol="0" anchor="t" anchorCtr="0" compatLnSpc="1">
                <a:normAutofit/>
              </a:bodyPr>
              <a:lstStyle/>
              <a:p>
                <a:pPr>
                  <a:spcBef>
                    <a:spcPts val="435"/>
                  </a:spcBef>
                  <a:spcAft>
                    <a:spcPts val="1310"/>
                  </a:spcAft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375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375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237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</m:oMath>
                </a14:m>
                <a:r>
                  <a:rPr lang="en-US" sz="237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photons are produced at </a:t>
                </a:r>
                <a:r>
                  <a:rPr lang="en-US" sz="2375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r>
                  <a:rPr lang="en-US" sz="2375" baseline="300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</a:t>
                </a:r>
                <a:r>
                  <a:rPr lang="en-US" sz="2375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order </a:t>
                </a:r>
                <a:r>
                  <a:rPr lang="en-US" sz="237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375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375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sz="2375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37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 algn="ctr">
                  <a:spcBef>
                    <a:spcPts val="435"/>
                  </a:spcBef>
                  <a:spcAft>
                    <a:spcPts val="1310"/>
                  </a:spcAft>
                  <a:buNone/>
                </a:pPr>
                <a:r>
                  <a:rPr lang="en-US" sz="237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:r>
                  <a:rPr lang="en-US" sz="2375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en-US" sz="237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 </a:t>
                </a:r>
                <a14:m>
                  <m:oMath xmlns:m="http://schemas.openxmlformats.org/officeDocument/2006/math">
                    <m:r>
                      <a:rPr lang="en-US" sz="2375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37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37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𝑞</m:t>
                    </m:r>
                    <m:r>
                      <a:rPr lang="en-US" sz="237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37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37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  (ii) 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375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375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sz="237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lang="en-US" sz="2375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375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sz="237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37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37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  (iii)  </a:t>
                </a:r>
                <a14:m>
                  <m:oMath xmlns:m="http://schemas.openxmlformats.org/officeDocument/2006/math">
                    <m:r>
                      <a:rPr lang="en-US" sz="2375" i="1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2375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US" sz="2375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375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acc>
                    <m:r>
                      <a:rPr lang="en-US" sz="237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37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endParaRPr lang="en-US" sz="2375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spcBef>
                    <a:spcPts val="595"/>
                  </a:spcBef>
                  <a:spcAft>
                    <a:spcPts val="595"/>
                  </a:spcAft>
                </a:pPr>
                <a:r>
                  <a:rPr lang="en-US" sz="237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Photon emission at </a:t>
                </a:r>
                <a14:m>
                  <m:oMath xmlns:m="http://schemas.openxmlformats.org/officeDocument/2006/math">
                    <m:r>
                      <a:rPr lang="en-US" sz="2375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sz="2375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≠0</m:t>
                    </m:r>
                    <m:r>
                      <a:rPr lang="en-US" sz="2375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37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has a well pronounced ellipticity and higher order anisotropy</a:t>
                </a:r>
              </a:p>
              <a:p>
                <a:pPr>
                  <a:spcBef>
                    <a:spcPts val="1310"/>
                  </a:spcBef>
                  <a:spcAft>
                    <a:spcPts val="1310"/>
                  </a:spcAft>
                </a:pPr>
                <a:r>
                  <a:rPr lang="en-US" sz="237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Finite </a:t>
                </a:r>
                <a:r>
                  <a:rPr lang="en-US" sz="2375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Chemical potential </a:t>
                </a:r>
                <a:r>
                  <a:rPr lang="en-US" sz="237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</a:t>
                </a:r>
                <a:r>
                  <a:rPr lang="en-US" sz="2375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Chiral chemical potential </a:t>
                </a:r>
                <a:r>
                  <a:rPr lang="en-US" sz="237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contribute to the separation of processes and polarizations. </a:t>
                </a:r>
              </a:p>
              <a:p>
                <a:pPr>
                  <a:spcBef>
                    <a:spcPts val="1310"/>
                  </a:spcBef>
                  <a:spcAft>
                    <a:spcPts val="1310"/>
                  </a:spcAft>
                </a:pPr>
                <a:r>
                  <a:rPr lang="en-US" sz="2375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Thermal Photon </a:t>
                </a:r>
                <a:r>
                  <a:rPr lang="en-US" sz="237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may be a very good probe to detect the magnetic field, chemical potential, chiral imbalanced in the early ages of HIC. (</a:t>
                </a:r>
                <a:r>
                  <a:rPr lang="en-US" sz="2375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Thermal Dilepton</a:t>
                </a:r>
                <a:r>
                  <a:rPr lang="en-US" sz="237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375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X.W, Igor </a:t>
                </a:r>
                <a:r>
                  <a:rPr lang="en-US" sz="2375" dirty="0" err="1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Shovkovy</a:t>
                </a:r>
                <a:r>
                  <a:rPr lang="en-US" sz="2375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PRD, 2022</a:t>
                </a:r>
                <a:r>
                  <a:rPr lang="en-US" sz="2375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68872" y="1842892"/>
                <a:ext cx="11613457" cy="4658231"/>
              </a:xfrm>
              <a:blipFill>
                <a:blip r:embed="rId3"/>
                <a:stretch>
                  <a:fillRect l="-874" t="-19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7FDD79CC-F8D9-444F-9159-2082B947F222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24</a:t>
            </a:fld>
            <a:endParaRPr lang="en-US" alt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6853568D-7003-0648-8EA5-A73385015136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25</a:t>
            </a:fld>
            <a:endParaRPr lang="en-US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3042153" y="2650091"/>
            <a:ext cx="7733295" cy="1818073"/>
          </a:xfrm>
          <a:prstGeom prst="rect">
            <a:avLst/>
          </a:prstGeom>
          <a:noFill/>
        </p:spPr>
        <p:txBody>
          <a:bodyPr wrap="none" lIns="125615" tIns="62807" rIns="125615" bIns="62807">
            <a:spAutoFit/>
          </a:bodyPr>
          <a:lstStyle/>
          <a:p>
            <a:pPr algn="ctr"/>
            <a:r>
              <a:rPr lang="en-US" sz="1099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Thank you!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9141" y="-199"/>
            <a:ext cx="9794003" cy="1502305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A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field in Heavy-ion collisions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445" y="1238250"/>
            <a:ext cx="10410190" cy="5989320"/>
          </a:xfrm>
        </p:spPr>
        <p:txBody>
          <a:bodyPr tIns="0" bIns="144000">
            <a:normAutofit/>
          </a:bodyPr>
          <a:lstStyle/>
          <a:p>
            <a:pPr>
              <a:lnSpc>
                <a:spcPct val="110000"/>
              </a:lnSpc>
              <a:spcBef>
                <a:spcPts val="1600"/>
              </a:spcBef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QGP produced at RHIC/LHC is magnetized</a:t>
            </a:r>
          </a:p>
          <a:p>
            <a:pPr marL="0" indent="0">
              <a:lnSpc>
                <a:spcPct val="200000"/>
              </a:lnSpc>
              <a:spcBef>
                <a:spcPts val="4825"/>
              </a:spcBef>
              <a:spcAft>
                <a:spcPts val="0"/>
              </a:spcAft>
              <a:buNone/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4825"/>
              </a:spcBef>
              <a:spcAft>
                <a:spcPts val="0"/>
              </a:spcAft>
              <a:defRPr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Bef>
                <a:spcPts val="4825"/>
              </a:spcBef>
              <a:spcAft>
                <a:spcPts val="0"/>
              </a:spcAft>
              <a:defRPr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Lienard-Wiechert potential, one finds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008436" y="7227253"/>
            <a:ext cx="1782912" cy="545147"/>
          </a:xfrm>
        </p:spPr>
        <p:txBody>
          <a:bodyPr/>
          <a:lstStyle/>
          <a:p>
            <a:pPr algn="ctr">
              <a:defRPr/>
            </a:pPr>
            <a:fld id="{AF63BE45-6E49-BE44-BA09-F0C4F29D1C0D}" type="datetime1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12/4/24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LFQCD Seminar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295602" y="4998932"/>
            <a:ext cx="3266914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Rafelski</a:t>
            </a:r>
            <a:r>
              <a:rPr lang="en-US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 </a:t>
            </a:r>
            <a:r>
              <a:rPr lang="en-US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Müller</a:t>
            </a:r>
            <a:r>
              <a:rPr lang="en-US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PRL, 1976] </a:t>
            </a:r>
          </a:p>
          <a:p>
            <a:pPr algn="r"/>
            <a:r>
              <a:rPr lang="en-US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[Kharzeev et al., </a:t>
            </a:r>
            <a:r>
              <a:rPr lang="en-US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Nucl.Phys.A</a:t>
            </a:r>
            <a:r>
              <a:rPr lang="en-US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2008]</a:t>
            </a:r>
          </a:p>
          <a:p>
            <a:pPr algn="r"/>
            <a:r>
              <a:rPr lang="en-US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[Skokov et al., Int J. Mod. Phys. A, 2009]</a:t>
            </a:r>
          </a:p>
          <a:p>
            <a:pPr algn="r"/>
            <a:r>
              <a:rPr lang="en-US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Voronyuk</a:t>
            </a:r>
            <a:r>
              <a:rPr lang="en-US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PRC, 2011]</a:t>
            </a:r>
          </a:p>
          <a:p>
            <a:pPr algn="r"/>
            <a:r>
              <a:rPr lang="en-US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Bzdak</a:t>
            </a:r>
            <a:r>
              <a:rPr lang="en-US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&amp;. Skokov, PLB, 2012] </a:t>
            </a:r>
          </a:p>
          <a:p>
            <a:pPr algn="r"/>
            <a:r>
              <a:rPr lang="en-US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[Deng &amp; Huang, PRC, 2012]</a:t>
            </a:r>
          </a:p>
          <a:p>
            <a:pPr algn="r"/>
            <a:r>
              <a:rPr lang="en-US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4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Bloczynski</a:t>
            </a:r>
            <a:r>
              <a:rPr lang="en-US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al, PLB, 2013]</a:t>
            </a:r>
          </a:p>
          <a:p>
            <a:pPr algn="r"/>
            <a:r>
              <a:rPr lang="en-US" sz="1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35191" y="5151807"/>
            <a:ext cx="5312973" cy="1365372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2481958" y="2069146"/>
            <a:ext cx="4006084" cy="2138777"/>
            <a:chOff x="1100138" y="1678525"/>
            <a:chExt cx="4379299" cy="2967971"/>
          </a:xfrm>
        </p:grpSpPr>
        <p:sp>
          <p:nvSpPr>
            <p:cNvPr id="21" name="Parallelogram 20"/>
            <p:cNvSpPr/>
            <p:nvPr/>
          </p:nvSpPr>
          <p:spPr bwMode="auto">
            <a:xfrm rot="840000">
              <a:off x="1100138" y="2128839"/>
              <a:ext cx="4379299" cy="2176552"/>
            </a:xfrm>
            <a:prstGeom prst="parallelogram">
              <a:avLst>
                <a:gd name="adj" fmla="val 83997"/>
              </a:avLst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Chord 24"/>
            <p:cNvSpPr/>
            <p:nvPr/>
          </p:nvSpPr>
          <p:spPr bwMode="auto">
            <a:xfrm>
              <a:off x="3715214" y="2386937"/>
              <a:ext cx="846823" cy="1082736"/>
            </a:xfrm>
            <a:prstGeom prst="chord">
              <a:avLst>
                <a:gd name="adj1" fmla="val 233169"/>
                <a:gd name="adj2" fmla="val 10521738"/>
              </a:avLst>
            </a:prstGeom>
            <a:solidFill>
              <a:srgbClr val="800000">
                <a:alpha val="40000"/>
              </a:srgbClr>
            </a:solidFill>
            <a:ln w="9525" cap="flat" cmpd="sng" algn="ctr">
              <a:solidFill>
                <a:srgbClr val="8000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" lon="2100000" rev="0"/>
              </a:camera>
              <a:lightRig rig="threePt" dir="t"/>
            </a:scene3d>
            <a:sp3d>
              <a:bevelT/>
              <a:bevelB/>
            </a:sp3d>
          </p:spPr>
          <p:txBody>
            <a:bodyPr vert="horz" wrap="square" lIns="182880" tIns="365760" rIns="0" bIns="0" numCol="1" rtlCol="0" anchor="ctr" anchorCtr="0" compatLnSpc="1"/>
            <a:lstStyle/>
            <a:p>
              <a:r>
                <a:rPr lang="en-US" sz="40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 bwMode="auto">
            <a:xfrm flipV="1">
              <a:off x="4470976" y="2241518"/>
              <a:ext cx="560656" cy="442387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58" name="TextBox 57"/>
            <p:cNvSpPr txBox="1"/>
            <p:nvPr/>
          </p:nvSpPr>
          <p:spPr>
            <a:xfrm>
              <a:off x="2785310" y="2149959"/>
              <a:ext cx="533113" cy="8952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3600" b="1" dirty="0">
                  <a:solidFill>
                    <a:schemeClr val="accent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562036" y="2367630"/>
              <a:ext cx="422048" cy="8952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36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</a:p>
          </p:txBody>
        </p:sp>
        <p:sp>
          <p:nvSpPr>
            <p:cNvPr id="26" name="Chord 25"/>
            <p:cNvSpPr/>
            <p:nvPr/>
          </p:nvSpPr>
          <p:spPr bwMode="auto">
            <a:xfrm>
              <a:off x="2012999" y="2955348"/>
              <a:ext cx="846823" cy="1082736"/>
            </a:xfrm>
            <a:prstGeom prst="chord">
              <a:avLst>
                <a:gd name="adj1" fmla="val 233169"/>
                <a:gd name="adj2" fmla="val 10521738"/>
              </a:avLst>
            </a:prstGeom>
            <a:solidFill>
              <a:srgbClr val="800000">
                <a:alpha val="40000"/>
              </a:srgbClr>
            </a:solidFill>
            <a:ln w="9525" cap="flat" cmpd="sng" algn="ctr">
              <a:solidFill>
                <a:srgbClr val="8000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" lon="2100000" rev="0"/>
              </a:camera>
              <a:lightRig rig="threePt" dir="t"/>
            </a:scene3d>
            <a:sp3d>
              <a:bevelT/>
              <a:bevelB/>
            </a:sp3d>
          </p:spPr>
          <p:txBody>
            <a:bodyPr vert="horz" wrap="square" lIns="91440" tIns="365760" rIns="0" bIns="0" numCol="1" rtlCol="0" anchor="ctr" anchorCtr="0" compatLnSpc="1"/>
            <a:lstStyle/>
            <a:p>
              <a:r>
                <a:rPr lang="en-US" sz="40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20" name="Chord 19"/>
            <p:cNvSpPr/>
            <p:nvPr/>
          </p:nvSpPr>
          <p:spPr bwMode="auto">
            <a:xfrm>
              <a:off x="2012999" y="3064445"/>
              <a:ext cx="846823" cy="1082736"/>
            </a:xfrm>
            <a:prstGeom prst="chord">
              <a:avLst>
                <a:gd name="adj1" fmla="val 10934765"/>
                <a:gd name="adj2" fmla="val 21500547"/>
              </a:avLst>
            </a:prstGeom>
            <a:solidFill>
              <a:srgbClr val="800000"/>
            </a:solidFill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" lon="2100000" rev="0"/>
              </a:camera>
              <a:lightRig rig="threePt" dir="t"/>
            </a:scene3d>
            <a:sp3d>
              <a:bevelT/>
              <a:bevelB/>
            </a:sp3d>
          </p:spPr>
          <p:txBody>
            <a:bodyPr vert="horz" wrap="square" lIns="91440" tIns="0" rIns="0" bIns="502920" numCol="1" rtlCol="0" anchor="ctr" anchorCtr="0" compatLnSpc="1"/>
            <a:lstStyle/>
            <a:p>
              <a:r>
                <a:rPr lang="en-US" sz="40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 bwMode="auto">
            <a:xfrm flipH="1">
              <a:off x="1620234" y="3553722"/>
              <a:ext cx="785530" cy="593459"/>
            </a:xfrm>
            <a:prstGeom prst="straightConnector1">
              <a:avLst/>
            </a:prstGeom>
            <a:solidFill>
              <a:schemeClr val="accent1"/>
            </a:solidFill>
            <a:ln w="57150" cap="flat" cmpd="sng" algn="ctr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</p:cxnSp>
        <p:sp>
          <p:nvSpPr>
            <p:cNvPr id="45" name="Chord 44"/>
            <p:cNvSpPr/>
            <p:nvPr/>
          </p:nvSpPr>
          <p:spPr bwMode="auto">
            <a:xfrm>
              <a:off x="2627432" y="3093743"/>
              <a:ext cx="244071" cy="812597"/>
            </a:xfrm>
            <a:prstGeom prst="chord">
              <a:avLst>
                <a:gd name="adj1" fmla="val 233169"/>
                <a:gd name="adj2" fmla="val 10521738"/>
              </a:avLst>
            </a:prstGeom>
            <a:solidFill>
              <a:schemeClr val="accent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" lon="210000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vert="horz" wrap="square" lIns="91440" tIns="365760" rIns="0" bIns="0" numCol="1" rtlCol="0" anchor="ctr" anchorCtr="0" compatLnSpc="1"/>
            <a:lstStyle/>
            <a:p>
              <a:endParaRPr lang="en-US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Chord 45"/>
            <p:cNvSpPr/>
            <p:nvPr/>
          </p:nvSpPr>
          <p:spPr bwMode="auto">
            <a:xfrm>
              <a:off x="2630927" y="3214164"/>
              <a:ext cx="244071" cy="812597"/>
            </a:xfrm>
            <a:prstGeom prst="chord">
              <a:avLst>
                <a:gd name="adj1" fmla="val 10934765"/>
                <a:gd name="adj2" fmla="val 21500547"/>
              </a:avLst>
            </a:prstGeom>
            <a:solidFill>
              <a:schemeClr val="accent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" lon="210000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vert="horz" wrap="square" lIns="91440" tIns="0" rIns="0" bIns="502920" numCol="1" rtlCol="0" anchor="ctr" anchorCtr="0" compatLnSpc="1"/>
            <a:lstStyle/>
            <a:p>
              <a:endParaRPr lang="en-US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Chord 23"/>
            <p:cNvSpPr/>
            <p:nvPr/>
          </p:nvSpPr>
          <p:spPr bwMode="auto">
            <a:xfrm>
              <a:off x="3715214" y="2452477"/>
              <a:ext cx="846823" cy="1082736"/>
            </a:xfrm>
            <a:prstGeom prst="chord">
              <a:avLst>
                <a:gd name="adj1" fmla="val 10934765"/>
                <a:gd name="adj2" fmla="val 21500547"/>
              </a:avLst>
            </a:prstGeom>
            <a:solidFill>
              <a:srgbClr val="800000"/>
            </a:solidFill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" lon="2100000" rev="0"/>
              </a:camera>
              <a:lightRig rig="threePt" dir="t"/>
            </a:scene3d>
            <a:sp3d>
              <a:bevelT/>
              <a:bevelB/>
            </a:sp3d>
          </p:spPr>
          <p:txBody>
            <a:bodyPr vert="horz" wrap="square" lIns="182880" tIns="0" rIns="0" bIns="502920" numCol="1" rtlCol="0" anchor="ctr" anchorCtr="0" compatLnSpc="1"/>
            <a:lstStyle/>
            <a:p>
              <a:r>
                <a:rPr lang="en-US" sz="40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+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643251" y="3235471"/>
              <a:ext cx="422048" cy="8952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36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>
              <a:off x="1465516" y="2789046"/>
              <a:ext cx="3734404" cy="93289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"/>
              <a:round/>
              <a:headEnd type="none" w="med" len="med"/>
              <a:tailEnd type="triangle" w="lg" len="lg"/>
            </a:ln>
            <a:effectLst/>
          </p:spPr>
        </p:cxnSp>
        <p:cxnSp>
          <p:nvCxnSpPr>
            <p:cNvPr id="29" name="Straight Arrow Connector 28"/>
            <p:cNvCxnSpPr/>
            <p:nvPr/>
          </p:nvCxnSpPr>
          <p:spPr bwMode="auto">
            <a:xfrm flipV="1">
              <a:off x="3361207" y="1853701"/>
              <a:ext cx="0" cy="251241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30" name="TextBox 29"/>
            <p:cNvSpPr txBox="1"/>
            <p:nvPr/>
          </p:nvSpPr>
          <p:spPr>
            <a:xfrm>
              <a:off x="4909924" y="3265883"/>
              <a:ext cx="328870" cy="638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361294" y="1678525"/>
              <a:ext cx="328870" cy="638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</a:p>
          </p:txBody>
        </p:sp>
        <p:cxnSp>
          <p:nvCxnSpPr>
            <p:cNvPr id="57" name="Straight Arrow Connector 56"/>
            <p:cNvCxnSpPr/>
            <p:nvPr/>
          </p:nvCxnSpPr>
          <p:spPr bwMode="auto">
            <a:xfrm flipV="1">
              <a:off x="3363960" y="2175638"/>
              <a:ext cx="0" cy="671986"/>
            </a:xfrm>
            <a:prstGeom prst="straightConnector1">
              <a:avLst/>
            </a:prstGeom>
            <a:solidFill>
              <a:schemeClr val="accent1"/>
            </a:solidFill>
            <a:ln w="50800" cap="rnd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40" name="Chord 39"/>
            <p:cNvSpPr/>
            <p:nvPr/>
          </p:nvSpPr>
          <p:spPr bwMode="auto">
            <a:xfrm>
              <a:off x="3198379" y="2892623"/>
              <a:ext cx="244071" cy="812597"/>
            </a:xfrm>
            <a:prstGeom prst="chord">
              <a:avLst>
                <a:gd name="adj1" fmla="val 10934765"/>
                <a:gd name="adj2" fmla="val 21500547"/>
              </a:avLst>
            </a:prstGeom>
            <a:solidFill>
              <a:srgbClr val="800000"/>
            </a:solidFill>
            <a:ln w="9525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" lon="2100000" rev="0"/>
              </a:camera>
              <a:lightRig rig="threePt" dir="t"/>
            </a:scene3d>
            <a:sp3d>
              <a:bevelT/>
              <a:bevelB/>
            </a:sp3d>
          </p:spPr>
          <p:txBody>
            <a:bodyPr vert="horz" wrap="square" lIns="274320" tIns="0" rIns="0" bIns="502920" numCol="1" rtlCol="0" anchor="ctr" anchorCtr="0" compatLnSpc="1"/>
            <a:lstStyle/>
            <a:p>
              <a:endParaRPr lang="en-US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Chord 38"/>
            <p:cNvSpPr/>
            <p:nvPr/>
          </p:nvSpPr>
          <p:spPr bwMode="auto">
            <a:xfrm>
              <a:off x="3194884" y="2772202"/>
              <a:ext cx="244071" cy="812597"/>
            </a:xfrm>
            <a:prstGeom prst="chord">
              <a:avLst>
                <a:gd name="adj1" fmla="val 233169"/>
                <a:gd name="adj2" fmla="val 10521738"/>
              </a:avLst>
            </a:prstGeom>
            <a:solidFill>
              <a:srgbClr val="800000">
                <a:alpha val="40000"/>
              </a:srgbClr>
            </a:solidFill>
            <a:ln w="9525" cap="flat" cmpd="sng" algn="ctr">
              <a:solidFill>
                <a:srgbClr val="800000">
                  <a:alpha val="4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" lon="2100000" rev="0"/>
              </a:camera>
              <a:lightRig rig="threePt" dir="t"/>
            </a:scene3d>
            <a:sp3d>
              <a:bevelT/>
              <a:bevelB/>
            </a:sp3d>
          </p:spPr>
          <p:txBody>
            <a:bodyPr vert="horz" wrap="square" lIns="274320" tIns="365760" rIns="0" bIns="0" numCol="1" rtlCol="0" anchor="ctr" anchorCtr="0" compatLnSpc="1"/>
            <a:lstStyle/>
            <a:p>
              <a:endParaRPr lang="en-US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Chord 46"/>
            <p:cNvSpPr/>
            <p:nvPr/>
          </p:nvSpPr>
          <p:spPr bwMode="auto">
            <a:xfrm>
              <a:off x="3786006" y="2406646"/>
              <a:ext cx="244071" cy="812597"/>
            </a:xfrm>
            <a:prstGeom prst="chord">
              <a:avLst>
                <a:gd name="adj1" fmla="val 233169"/>
                <a:gd name="adj2" fmla="val 10521738"/>
              </a:avLst>
            </a:prstGeom>
            <a:solidFill>
              <a:schemeClr val="accent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" lon="210000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vert="horz" wrap="square" lIns="182880" tIns="365760" rIns="0" bIns="0" numCol="1" rtlCol="0" anchor="ctr" anchorCtr="0" compatLnSpc="1"/>
            <a:lstStyle/>
            <a:p>
              <a:endParaRPr lang="en-US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Chord 47"/>
            <p:cNvSpPr/>
            <p:nvPr/>
          </p:nvSpPr>
          <p:spPr bwMode="auto">
            <a:xfrm>
              <a:off x="3789501" y="2527067"/>
              <a:ext cx="244071" cy="812597"/>
            </a:xfrm>
            <a:prstGeom prst="chord">
              <a:avLst>
                <a:gd name="adj1" fmla="val 10934765"/>
                <a:gd name="adj2" fmla="val 21500547"/>
              </a:avLst>
            </a:prstGeom>
            <a:solidFill>
              <a:schemeClr val="accent1"/>
            </a:solidFill>
            <a:ln w="952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1200000" lon="2100000" rev="0"/>
              </a:camera>
              <a:lightRig rig="threePt" dir="t"/>
            </a:scene3d>
            <a:sp3d>
              <a:bevelT w="0" h="0"/>
              <a:bevelB w="0" h="0"/>
            </a:sp3d>
          </p:spPr>
          <p:txBody>
            <a:bodyPr vert="horz" wrap="square" lIns="182880" tIns="0" rIns="0" bIns="502920" numCol="1" rtlCol="0" anchor="ctr" anchorCtr="0" compatLnSpc="1"/>
            <a:lstStyle/>
            <a:p>
              <a:endParaRPr lang="en-US" sz="40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 bwMode="auto">
            <a:xfrm flipV="1">
              <a:off x="4371065" y="2149963"/>
              <a:ext cx="497785" cy="371496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"/>
              <a:round/>
              <a:headEnd type="none" w="med" len="med"/>
              <a:tailEnd type="none" w="lg" len="lg"/>
            </a:ln>
            <a:effectLst/>
          </p:spPr>
        </p:cxnSp>
        <p:cxnSp>
          <p:nvCxnSpPr>
            <p:cNvPr id="41" name="Straight Arrow Connector 40"/>
            <p:cNvCxnSpPr/>
            <p:nvPr/>
          </p:nvCxnSpPr>
          <p:spPr bwMode="auto">
            <a:xfrm flipV="1">
              <a:off x="2004426" y="2776180"/>
              <a:ext cx="2005464" cy="1480233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"/>
              <a:round/>
              <a:headEnd type="triangle" w="lg" len="lg"/>
              <a:tailEnd type="none" w="lg" len="lg"/>
            </a:ln>
            <a:effectLst/>
          </p:spPr>
        </p:cxnSp>
        <p:sp>
          <p:nvSpPr>
            <p:cNvPr id="49" name="TextBox 48"/>
            <p:cNvSpPr txBox="1"/>
            <p:nvPr/>
          </p:nvSpPr>
          <p:spPr>
            <a:xfrm>
              <a:off x="2063490" y="4007636"/>
              <a:ext cx="328870" cy="6388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473514" y="1404590"/>
            <a:ext cx="3912741" cy="2778106"/>
            <a:chOff x="5764001" y="1489956"/>
            <a:chExt cx="3912741" cy="2778106"/>
          </a:xfrm>
        </p:grpSpPr>
        <p:cxnSp>
          <p:nvCxnSpPr>
            <p:cNvPr id="43" name="Straight Arrow Connector 42"/>
            <p:cNvCxnSpPr/>
            <p:nvPr/>
          </p:nvCxnSpPr>
          <p:spPr bwMode="auto">
            <a:xfrm>
              <a:off x="5764001" y="3072461"/>
              <a:ext cx="362442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"/>
              <a:round/>
              <a:headEnd type="none" w="med" len="med"/>
              <a:tailEnd type="triangle" w="lg" len="lg"/>
            </a:ln>
            <a:effectLst/>
          </p:spPr>
        </p:cxn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98464" y="2007649"/>
              <a:ext cx="3678278" cy="2139531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7808108" y="1489956"/>
              <a:ext cx="328870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z</a:t>
              </a:r>
            </a:p>
          </p:txBody>
        </p:sp>
        <p:cxnSp>
          <p:nvCxnSpPr>
            <p:cNvPr id="38" name="Straight Arrow Connector 37"/>
            <p:cNvCxnSpPr/>
            <p:nvPr/>
          </p:nvCxnSpPr>
          <p:spPr bwMode="auto">
            <a:xfrm flipV="1">
              <a:off x="7827264" y="1755648"/>
              <a:ext cx="0" cy="251241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"/>
              <a:round/>
              <a:headEnd type="none" w="med" len="med"/>
              <a:tailEnd type="triangle" w="lg" len="lg"/>
            </a:ln>
            <a:effectLst/>
          </p:spPr>
        </p:cxnSp>
        <p:sp>
          <p:nvSpPr>
            <p:cNvPr id="42" name="TextBox 41"/>
            <p:cNvSpPr txBox="1"/>
            <p:nvPr/>
          </p:nvSpPr>
          <p:spPr>
            <a:xfrm>
              <a:off x="9085554" y="2610796"/>
              <a:ext cx="328870" cy="460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2400" i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</a:p>
          </p:txBody>
        </p:sp>
      </p:grpSp>
      <p:pic>
        <p:nvPicPr>
          <p:cNvPr id="12" name="Content Placeholder 15"/>
          <p:cNvPicPr>
            <a:picLocks noChangeAspect="1"/>
          </p:cNvPicPr>
          <p:nvPr/>
        </p:nvPicPr>
        <p:blipFill rotWithShape="1">
          <a:blip r:embed="rId4"/>
          <a:srcRect r="49849"/>
          <a:stretch>
            <a:fillRect/>
          </a:stretch>
        </p:blipFill>
        <p:spPr>
          <a:xfrm>
            <a:off x="7552583" y="1132601"/>
            <a:ext cx="4258945" cy="332676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D5292-A0C4-BD82-22EA-32016FE4D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960" y="413810"/>
            <a:ext cx="11917680" cy="1160158"/>
          </a:xfrm>
        </p:spPr>
        <p:txBody>
          <a:bodyPr/>
          <a:lstStyle/>
          <a:p>
            <a:r>
              <a:rPr lang="en-US" sz="5400" dirty="0">
                <a:solidFill>
                  <a:srgbClr val="A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Magnetic field in HIC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1A9FAD94-5B7A-E558-B7E6-0552ADD32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14471" y="5140064"/>
            <a:ext cx="2506942" cy="116015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positive official results now!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33EB14-9491-76F8-3FE7-A069FF3F7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9EBE7093-9744-CE42-A219-41B740803D6C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5A3500-A847-6A8C-E381-F840295C3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B537D-C3D7-C4A5-CAA5-82BF11574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t>4</a:t>
            </a:fld>
            <a:endParaRPr lang="en-US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A5B135E-F65A-5763-5C55-6C2ABA065C5E}"/>
                  </a:ext>
                </a:extLst>
              </p:cNvPr>
              <p:cNvSpPr txBox="1"/>
              <p:nvPr/>
            </p:nvSpPr>
            <p:spPr>
              <a:xfrm>
                <a:off x="949960" y="1573968"/>
                <a:ext cx="10037830" cy="28445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0928" lvl="0" indent="-280928" defTabSz="914400" eaLnBrk="0" fontAlgn="base" hangingPunct="0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r>
                  <a:rPr lang="en-US" sz="2400" kern="0" dirty="0">
                    <a:solidFill>
                      <a:srgbClr val="000000"/>
                    </a:solidFill>
                    <a:latin typeface="Times New Roman"/>
                    <a:ea typeface="ＭＳ Ｐゴシック" charset="-128"/>
                  </a:rPr>
                  <a:t>Nonzero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r>
                  <a:rPr lang="en-US" sz="2400" kern="0" dirty="0">
                    <a:solidFill>
                      <a:srgbClr val="000000"/>
                    </a:solidFill>
                    <a:latin typeface="Times New Roman"/>
                    <a:ea typeface="ＭＳ Ｐゴシック" charset="-128"/>
                  </a:rPr>
                  <a:t> and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400" i="1" ker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</m:acc>
                    <m:r>
                      <a:rPr lang="en-US" sz="2400" i="1" ker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kern="0" dirty="0">
                    <a:solidFill>
                      <a:srgbClr val="000000"/>
                    </a:solidFill>
                    <a:latin typeface="Times New Roman"/>
                    <a:ea typeface="ＭＳ Ｐゴシック" charset="-128"/>
                  </a:rPr>
                  <a:t>drive the chiral magnetic effect (CME)</a:t>
                </a:r>
              </a:p>
              <a:p>
                <a:pPr lvl="0" defTabSz="914400" eaLnBrk="0" fontAlgn="base" hangingPunct="0">
                  <a:spcBef>
                    <a:spcPct val="2000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24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e>
                      </m:acc>
                      <m:r>
                        <a:rPr lang="en-US" sz="2400" i="1" ker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en-US" sz="24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sz="24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acc>
                            <m:accPr>
                              <m:chr m:val="⃗"/>
                              <m:ctrlPr>
                                <a:rPr lang="en-US" sz="24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4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</m:acc>
                        </m:num>
                        <m:den>
                          <m:r>
                            <a:rPr lang="en-US" sz="24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24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24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sz="2400" i="1" ker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US" sz="24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4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sz="2400" i="1" ker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lvl="0" defTabSz="914400" eaLnBrk="0" fontAlgn="base" hangingPunct="0">
                  <a:spcBef>
                    <a:spcPct val="20000"/>
                  </a:spcBef>
                  <a:spcAft>
                    <a:spcPct val="0"/>
                  </a:spcAft>
                </a:pPr>
                <a:endParaRPr lang="en-US" dirty="0"/>
              </a:p>
              <a:p>
                <a:pPr marL="280928" lvl="0" indent="-280928" defTabSz="914400" eaLnBrk="0" fontAlgn="base" hangingPunct="0">
                  <a:spcBef>
                    <a:spcPct val="20000"/>
                  </a:spcBef>
                  <a:spcAft>
                    <a:spcPct val="0"/>
                  </a:spcAft>
                  <a:buFontTx/>
                  <a:buChar char="•"/>
                </a:pPr>
                <a:r>
                  <a:rPr lang="en-US" sz="2400" kern="0" dirty="0">
                    <a:solidFill>
                      <a:srgbClr val="000000"/>
                    </a:solidFill>
                    <a:latin typeface="Times New Roman"/>
                    <a:ea typeface="ＭＳ Ｐゴシック" charset="-128"/>
                  </a:rPr>
                  <a:t>Experiment difficulties: Large background!</a:t>
                </a:r>
              </a:p>
              <a:p>
                <a:pPr lvl="0" defTabSz="914400" eaLnBrk="0" fontAlgn="base" hangingPunct="0">
                  <a:spcBef>
                    <a:spcPct val="20000"/>
                  </a:spcBef>
                  <a:spcAft>
                    <a:spcPct val="0"/>
                  </a:spcAft>
                </a:pPr>
                <a:r>
                  <a:rPr lang="en-US" sz="2400" kern="0" dirty="0">
                    <a:solidFill>
                      <a:srgbClr val="000000"/>
                    </a:solidFill>
                    <a:latin typeface="Times New Roman"/>
                    <a:ea typeface="ＭＳ Ｐゴシック" charset="-128"/>
                  </a:rPr>
                  <a:t>    Isobar experiments? </a:t>
                </a:r>
              </a:p>
              <a:p>
                <a:pPr lvl="0" defTabSz="914400" eaLnBrk="0" fontAlgn="base" hangingPunct="0">
                  <a:spcBef>
                    <a:spcPct val="20000"/>
                  </a:spcBef>
                  <a:spcAft>
                    <a:spcPct val="0"/>
                  </a:spcAft>
                </a:pPr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A5B135E-F65A-5763-5C55-6C2ABA065C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960" y="1573968"/>
                <a:ext cx="10037830" cy="2844561"/>
              </a:xfrm>
              <a:prstGeom prst="rect">
                <a:avLst/>
              </a:prstGeom>
              <a:blipFill>
                <a:blip r:embed="rId2"/>
                <a:stretch>
                  <a:fillRect l="-7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>
            <a:extLst>
              <a:ext uri="{FF2B5EF4-FFF2-40B4-BE49-F238E27FC236}">
                <a16:creationId xmlns:a16="http://schemas.microsoft.com/office/drawing/2014/main" id="{559D22F9-00F7-2C55-A4EC-1675F7A74E3C}"/>
              </a:ext>
            </a:extLst>
          </p:cNvPr>
          <p:cNvGrpSpPr/>
          <p:nvPr/>
        </p:nvGrpSpPr>
        <p:grpSpPr>
          <a:xfrm>
            <a:off x="1983975" y="4444940"/>
            <a:ext cx="4801295" cy="1962341"/>
            <a:chOff x="2628552" y="4727786"/>
            <a:chExt cx="4801295" cy="1962341"/>
          </a:xfrm>
        </p:grpSpPr>
        <p:grpSp>
          <p:nvGrpSpPr>
            <p:cNvPr id="10" name="Group 12">
              <a:extLst>
                <a:ext uri="{FF2B5EF4-FFF2-40B4-BE49-F238E27FC236}">
                  <a16:creationId xmlns:a16="http://schemas.microsoft.com/office/drawing/2014/main" id="{B8505D01-C1D8-792E-D8AC-39DB1F7E55AB}"/>
                </a:ext>
              </a:extLst>
            </p:cNvPr>
            <p:cNvGrpSpPr/>
            <p:nvPr/>
          </p:nvGrpSpPr>
          <p:grpSpPr>
            <a:xfrm>
              <a:off x="2628552" y="5452817"/>
              <a:ext cx="4801295" cy="1237310"/>
              <a:chOff x="2843341" y="2705994"/>
              <a:chExt cx="4801295" cy="1237310"/>
            </a:xfrm>
          </p:grpSpPr>
          <p:pic>
            <p:nvPicPr>
              <p:cNvPr id="12" name="Picture 6">
                <a:extLst>
                  <a:ext uri="{FF2B5EF4-FFF2-40B4-BE49-F238E27FC236}">
                    <a16:creationId xmlns:a16="http://schemas.microsoft.com/office/drawing/2014/main" id="{4DF4A672-7B1E-F967-92CE-FA9D6BE8DF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2843341" y="2705994"/>
                <a:ext cx="4801295" cy="1180206"/>
              </a:xfrm>
              <a:prstGeom prst="rect">
                <a:avLst/>
              </a:prstGeom>
            </p:spPr>
          </p:pic>
          <p:sp>
            <p:nvSpPr>
              <p:cNvPr id="13" name="Oval 7">
                <a:extLst>
                  <a:ext uri="{FF2B5EF4-FFF2-40B4-BE49-F238E27FC236}">
                    <a16:creationId xmlns:a16="http://schemas.microsoft.com/office/drawing/2014/main" id="{470EC755-2F5F-16FA-02E8-19946F87804D}"/>
                  </a:ext>
                </a:extLst>
              </p:cNvPr>
              <p:cNvSpPr/>
              <p:nvPr/>
            </p:nvSpPr>
            <p:spPr bwMode="auto">
              <a:xfrm>
                <a:off x="2882530" y="2917274"/>
                <a:ext cx="365760" cy="365760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>
                    <a:alpha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  <p:sp>
            <p:nvSpPr>
              <p:cNvPr id="14" name="Oval 8">
                <a:extLst>
                  <a:ext uri="{FF2B5EF4-FFF2-40B4-BE49-F238E27FC236}">
                    <a16:creationId xmlns:a16="http://schemas.microsoft.com/office/drawing/2014/main" id="{4CC3580F-79CC-63CF-B60B-C0767A761469}"/>
                  </a:ext>
                </a:extLst>
              </p:cNvPr>
              <p:cNvSpPr/>
              <p:nvPr/>
            </p:nvSpPr>
            <p:spPr bwMode="auto">
              <a:xfrm>
                <a:off x="5128245" y="2917274"/>
                <a:ext cx="365760" cy="365760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>
                    <a:alpha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  <p:sp>
            <p:nvSpPr>
              <p:cNvPr id="15" name="Oval 9">
                <a:extLst>
                  <a:ext uri="{FF2B5EF4-FFF2-40B4-BE49-F238E27FC236}">
                    <a16:creationId xmlns:a16="http://schemas.microsoft.com/office/drawing/2014/main" id="{678D6DBE-8A9A-4EF1-8EDA-339331957731}"/>
                  </a:ext>
                </a:extLst>
              </p:cNvPr>
              <p:cNvSpPr/>
              <p:nvPr/>
            </p:nvSpPr>
            <p:spPr bwMode="auto">
              <a:xfrm>
                <a:off x="2882530" y="3577544"/>
                <a:ext cx="365760" cy="365760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>
                    <a:alpha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  <p:sp>
            <p:nvSpPr>
              <p:cNvPr id="16" name="Oval 10">
                <a:extLst>
                  <a:ext uri="{FF2B5EF4-FFF2-40B4-BE49-F238E27FC236}">
                    <a16:creationId xmlns:a16="http://schemas.microsoft.com/office/drawing/2014/main" id="{7D3415AA-C837-B003-4165-89E45AE1DCAC}"/>
                  </a:ext>
                </a:extLst>
              </p:cNvPr>
              <p:cNvSpPr/>
              <p:nvPr/>
            </p:nvSpPr>
            <p:spPr bwMode="auto">
              <a:xfrm>
                <a:off x="5415013" y="3575865"/>
                <a:ext cx="365760" cy="365760"/>
              </a:xfrm>
              <a:prstGeom prst="ellipse">
                <a:avLst/>
              </a:prstGeom>
              <a:noFill/>
              <a:ln w="19050" cap="flat" cmpd="sng" algn="ctr">
                <a:solidFill>
                  <a:srgbClr val="C00000">
                    <a:alpha val="5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charset="0"/>
                </a:endParaRPr>
              </a:p>
            </p:txBody>
          </p:sp>
        </p:grpSp>
        <p:sp>
          <p:nvSpPr>
            <p:cNvPr id="11" name="矩形 2">
              <a:extLst>
                <a:ext uri="{FF2B5EF4-FFF2-40B4-BE49-F238E27FC236}">
                  <a16:creationId xmlns:a16="http://schemas.microsoft.com/office/drawing/2014/main" id="{5C46A7BA-0932-D112-5B5A-5B09FDBBE337}"/>
                </a:ext>
              </a:extLst>
            </p:cNvPr>
            <p:cNvSpPr/>
            <p:nvPr/>
          </p:nvSpPr>
          <p:spPr>
            <a:xfrm>
              <a:off x="3395171" y="4727786"/>
              <a:ext cx="303657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zh-CN" dirty="0">
                  <a:solidFill>
                    <a:srgbClr val="7030A0"/>
                  </a:solidFill>
                </a:rPr>
                <a:t>[STAR Collaboration, 2014]</a:t>
              </a:r>
            </a:p>
          </p:txBody>
        </p:sp>
      </p:grpSp>
      <p:pic>
        <p:nvPicPr>
          <p:cNvPr id="1026" name="Picture 2">
            <a:extLst>
              <a:ext uri="{FF2B5EF4-FFF2-40B4-BE49-F238E27FC236}">
                <a16:creationId xmlns:a16="http://schemas.microsoft.com/office/drawing/2014/main" id="{C5498C3D-55CF-9BBF-6752-311D9C6B6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4440" y="3798371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A0EF84B-C4A3-99DD-EF39-0EC0BC4C32D3}"/>
              </a:ext>
            </a:extLst>
          </p:cNvPr>
          <p:cNvSpPr/>
          <p:nvPr/>
        </p:nvSpPr>
        <p:spPr>
          <a:xfrm>
            <a:off x="4451759" y="2774785"/>
            <a:ext cx="7423827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Any other possible idea?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14342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06862" y="-194873"/>
            <a:ext cx="11917680" cy="2063773"/>
          </a:xfrm>
        </p:spPr>
        <p:txBody>
          <a:bodyPr>
            <a:normAutofit/>
          </a:bodyPr>
          <a:lstStyle/>
          <a:p>
            <a:r>
              <a:rPr lang="en-US" sz="6045" dirty="0">
                <a:solidFill>
                  <a:srgbClr val="A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Photons in HIC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93058" y="1590699"/>
            <a:ext cx="5229776" cy="4810101"/>
          </a:xfrm>
        </p:spPr>
        <p:txBody>
          <a:bodyPr>
            <a:normAutofit/>
          </a:bodyPr>
          <a:lstStyle/>
          <a:p>
            <a:pPr>
              <a:spcBef>
                <a:spcPts val="1235"/>
              </a:spcBef>
              <a:spcAft>
                <a:spcPts val="1650"/>
              </a:spcAft>
            </a:pPr>
            <a:r>
              <a:rPr lang="en-US" altLang="zh-CN" sz="3295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Photons is a Thermometer of QGP</a:t>
            </a:r>
          </a:p>
          <a:p>
            <a:pPr marL="0" indent="0">
              <a:spcBef>
                <a:spcPts val="1235"/>
              </a:spcBef>
              <a:spcAft>
                <a:spcPts val="1650"/>
              </a:spcAft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35"/>
              </a:spcBef>
              <a:spcAft>
                <a:spcPts val="165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Photons are emitted at all stages of evolution</a:t>
            </a:r>
          </a:p>
          <a:p>
            <a:pPr marL="0" indent="0">
              <a:spcBef>
                <a:spcPts val="1235"/>
              </a:spcBef>
              <a:spcAft>
                <a:spcPts val="1650"/>
              </a:spcAft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1235"/>
              </a:spcBef>
              <a:spcAft>
                <a:spcPts val="1650"/>
              </a:spcAft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Weak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interacting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matter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D231087D-C5B1-4249-97F1-AD792D61D15F}" type="datetime1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12/4/24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LFQCD Seminar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6077349" y="1820752"/>
            <a:ext cx="7539491" cy="5210185"/>
            <a:chOff x="1221118" y="1613195"/>
            <a:chExt cx="7323997" cy="492056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1221118" y="1613195"/>
              <a:ext cx="7323997" cy="4873787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1221118" y="6166746"/>
              <a:ext cx="4613008" cy="367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75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https://u.osu.edu/vishnu/category/visualization/</a:t>
              </a:r>
            </a:p>
          </p:txBody>
        </p:sp>
      </p:grpSp>
      <p:sp>
        <p:nvSpPr>
          <p:cNvPr id="9" name="Rectangle 8"/>
          <p:cNvSpPr/>
          <p:nvPr/>
        </p:nvSpPr>
        <p:spPr bwMode="auto">
          <a:xfrm>
            <a:off x="9040754" y="6270328"/>
            <a:ext cx="2272406" cy="398123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5615" tIns="62807" rIns="125615" bIns="62807" numCol="1" rtlCol="0" anchor="t" anchorCtr="0" compatLnSpc="1"/>
          <a:lstStyle/>
          <a:p>
            <a:pPr defTabSz="125603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9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356966" y="7442845"/>
            <a:ext cx="184731" cy="472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75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288" repeatCount="200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F1E03-66DD-0642-A650-136886B16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8300" y="312698"/>
            <a:ext cx="8979218" cy="685480"/>
          </a:xfrm>
        </p:spPr>
        <p:txBody>
          <a:bodyPr>
            <a:noAutofit/>
          </a:bodyPr>
          <a:lstStyle/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 </a:t>
            </a:r>
            <a:r>
              <a:rPr lang="en-US" sz="4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4400" i="1" baseline="-25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puzzle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529A9-FBE0-BD4B-9B70-490DE4050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203" y="2469468"/>
            <a:ext cx="4546737" cy="4477068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photons are produced early (before flow develops)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Thus,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i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photons should be very small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46323-22D7-B846-8869-53948D22C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95A9B3E5-920D-6F45-9960-5039AFF56E7B}" type="datetime1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12/4/24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04A69-D67B-5E48-9ED2-6C7919C64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Zhengzhou University, Zhengzhou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01F9A-9113-EF45-BC27-F0B7EF4F1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6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1172D3A-E57B-B94F-B413-4FE36C980F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6697" y="2671058"/>
            <a:ext cx="7632700" cy="36383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C8556B-F2B6-DC5B-CF5F-1C27AF38EE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203" y="1412040"/>
            <a:ext cx="5295900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10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26" y="0"/>
            <a:ext cx="11917680" cy="2063773"/>
          </a:xfrm>
        </p:spPr>
        <p:txBody>
          <a:bodyPr>
            <a:normAutofit/>
          </a:bodyPr>
          <a:lstStyle/>
          <a:p>
            <a:r>
              <a:rPr lang="en-US" sz="6045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Photon sources in HIC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5847403" y="2770504"/>
            <a:ext cx="7518400" cy="28194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709" y="6984545"/>
            <a:ext cx="2692726" cy="748889"/>
          </a:xfrm>
        </p:spPr>
        <p:txBody>
          <a:bodyPr/>
          <a:lstStyle/>
          <a:p>
            <a:pPr algn="ctr">
              <a:defRPr/>
            </a:pPr>
            <a:fld id="{8EA43ADE-C2E4-DF4E-807D-4F831F9D4341}" type="datetime1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12/4/24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4255" y="7014662"/>
            <a:ext cx="9775484" cy="748887"/>
          </a:xfrm>
        </p:spPr>
        <p:txBody>
          <a:bodyPr/>
          <a:lstStyle/>
          <a:p>
            <a:pPr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LFQCD Seminar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2451591" y="8475930"/>
            <a:ext cx="948361" cy="748889"/>
          </a:xfrm>
        </p:spPr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106937" y="1629463"/>
            <a:ext cx="4769308" cy="472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7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2475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Turbide</a:t>
            </a:r>
            <a:r>
              <a:rPr lang="zh-CN" altLang="en-US" sz="247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7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et al,</a:t>
            </a:r>
            <a:r>
              <a:rPr lang="en-US" sz="2475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Phys. Rev. D, 2008]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/>
              <p:cNvSpPr txBox="1"/>
              <p:nvPr/>
            </p:nvSpPr>
            <p:spPr bwMode="auto">
              <a:xfrm>
                <a:off x="707178" y="2341212"/>
                <a:ext cx="4199359" cy="4956124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vert="horz" wrap="square" lIns="139959" tIns="69980" rIns="139959" bIns="69980" numCol="1" anchor="t" anchorCtr="0" compatLnSpc="1"/>
              <a:lstStyle>
                <a:lvl1pPr marL="382270" indent="-38227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600">
                    <a:solidFill>
                      <a:schemeClr val="tx1"/>
                    </a:solidFill>
                    <a:latin typeface="+mn-lt"/>
                    <a:ea typeface="MS PGothic" panose="020B0600070205080204" charset="-128"/>
                    <a:cs typeface="MS PGothic" panose="020B0600070205080204" charset="-128"/>
                  </a:defRPr>
                </a:lvl1pPr>
                <a:lvl2pPr marL="828040" indent="-31813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3100">
                    <a:solidFill>
                      <a:schemeClr val="tx1"/>
                    </a:solidFill>
                    <a:latin typeface="+mn-lt"/>
                    <a:ea typeface="MS PGothic" panose="020B0600070205080204" charset="-128"/>
                  </a:defRPr>
                </a:lvl2pPr>
                <a:lvl3pPr marL="1273810" indent="-25463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700">
                    <a:solidFill>
                      <a:schemeClr val="tx1"/>
                    </a:solidFill>
                    <a:latin typeface="+mn-lt"/>
                    <a:ea typeface="MS PGothic" panose="020B0600070205080204" charset="-128"/>
                  </a:defRPr>
                </a:lvl3pPr>
                <a:lvl4pPr marL="1783080" indent="-25463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200">
                    <a:solidFill>
                      <a:schemeClr val="tx1"/>
                    </a:solidFill>
                    <a:latin typeface="+mn-lt"/>
                    <a:ea typeface="MS PGothic" panose="020B0600070205080204" charset="-128"/>
                  </a:defRPr>
                </a:lvl4pPr>
                <a:lvl5pPr marL="2292350" indent="-25463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+mn-lt"/>
                    <a:ea typeface="MS PGothic" panose="020B0600070205080204" charset="-128"/>
                  </a:defRPr>
                </a:lvl5pPr>
                <a:lvl6pPr marL="2801620" indent="-25463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+mn-lt"/>
                    <a:ea typeface="MS PGothic" panose="020B0600070205080204" charset="-128"/>
                  </a:defRPr>
                </a:lvl6pPr>
                <a:lvl7pPr marL="3310890" indent="-25463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+mn-lt"/>
                    <a:ea typeface="MS PGothic" panose="020B0600070205080204" charset="-128"/>
                  </a:defRPr>
                </a:lvl7pPr>
                <a:lvl8pPr marL="3820795" indent="-25463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+mn-lt"/>
                    <a:ea typeface="MS PGothic" panose="020B0600070205080204" charset="-128"/>
                  </a:defRPr>
                </a:lvl8pPr>
                <a:lvl9pPr marL="4330065" indent="-254635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+mn-lt"/>
                    <a:ea typeface="MS PGothic" panose="020B0600070205080204" charset="-128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kern="0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kern="0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i="1" kern="0" dirty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400" i="1" kern="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≲2 </m:t>
                    </m:r>
                    <m:r>
                      <m:rPr>
                        <m:sty m:val="p"/>
                      </m:rPr>
                      <a:rPr lang="en-US" sz="2400" kern="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2400" kern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thermal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emission</a:t>
                </a:r>
                <a:r>
                  <a:rPr lang="en-US" sz="2400" kern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dominates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kern="0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kern="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2 </m:t>
                        </m:r>
                        <m:r>
                          <m:rPr>
                            <m:sty m:val="p"/>
                          </m:rPr>
                          <a:rPr lang="en-US" sz="2400" kern="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GeV</m:t>
                        </m:r>
                        <m:r>
                          <a:rPr lang="en-US" sz="2400" i="1" kern="0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≲</m:t>
                        </m:r>
                        <m:r>
                          <a:rPr lang="en-US" sz="2400" i="1" kern="0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sz="2400" i="1" kern="0" dirty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en-US" sz="2400" i="1" kern="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≲4 </m:t>
                    </m:r>
                    <m:r>
                      <m:rPr>
                        <m:sty m:val="p"/>
                      </m:rPr>
                      <a:rPr lang="en-US" sz="2400" kern="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  <m:r>
                      <a:rPr lang="en-US" sz="2400" kern="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2400" kern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r>
                  <a:rPr lang="en-US" sz="2400" kern="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jet-plasma contribution dominates </a:t>
                </a:r>
              </a:p>
              <a:p>
                <a:pPr marL="0" indent="0">
                  <a:lnSpc>
                    <a:spcPct val="150000"/>
                  </a:lnSpc>
                  <a:buNone/>
                </a:pP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07178" y="2341212"/>
                <a:ext cx="4199359" cy="4956124"/>
              </a:xfrm>
              <a:prstGeom prst="rect">
                <a:avLst/>
              </a:prstGeom>
              <a:blipFill>
                <a:blip r:embed="rId3"/>
                <a:stretch>
                  <a:fillRect l="-1205"/>
                </a:stretch>
              </a:blipFill>
              <a:ln w="9525">
                <a:noFill/>
                <a:miter lim="800000"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>
            <a:extLst>
              <a:ext uri="{FF2B5EF4-FFF2-40B4-BE49-F238E27FC236}">
                <a16:creationId xmlns:a16="http://schemas.microsoft.com/office/drawing/2014/main" id="{7EC3EDE2-4833-C679-F9B8-6262534EF114}"/>
              </a:ext>
            </a:extLst>
          </p:cNvPr>
          <p:cNvSpPr/>
          <p:nvPr/>
        </p:nvSpPr>
        <p:spPr bwMode="auto">
          <a:xfrm>
            <a:off x="6051758" y="2585381"/>
            <a:ext cx="1308486" cy="4956124"/>
          </a:xfrm>
          <a:prstGeom prst="rect">
            <a:avLst/>
          </a:prstGeom>
          <a:noFill/>
          <a:ln w="19050" cap="flat" cmpd="sng" algn="ctr">
            <a:solidFill>
              <a:srgbClr val="FF0000">
                <a:alpha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5615" tIns="62807" rIns="125615" bIns="62807" numCol="1" rtlCol="0" anchor="t" anchorCtr="0" compatLnSpc="1"/>
          <a:lstStyle/>
          <a:p>
            <a:pPr defTabSz="125603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9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FF1E03-66DD-0642-A650-136886B16B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434" y="213335"/>
            <a:ext cx="8119110" cy="789609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Thermal photons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529A9-FBE0-BD4B-9B70-490DE4050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434" y="1202506"/>
            <a:ext cx="12022444" cy="5194619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rate of the thermal emission of photons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(th</a:t>
            </a:r>
            <a:r>
              <a:rPr lang="en-US" altLang="zh-CN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loss rate)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</a:p>
          <a:p>
            <a:pPr marL="0" indent="0">
              <a:lnSpc>
                <a:spcPct val="250000"/>
              </a:lnSpc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case of hot QCD plasma, 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Processes: 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46323-22D7-B846-8869-53948D22C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201FACF1-7205-C44A-BF8D-167BD50DEEAD}" type="datetime1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12/4/24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04A69-D67B-5E48-9ED2-6C7919C64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LFQCD Seminar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01F9A-9113-EF45-BC27-F0B7EF4F1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>
                <a:defRPr/>
              </a:pPr>
              <a:t>8</a:t>
            </a:fld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68553B-2CAA-4B4F-9EC2-C8E9E31620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2104" y="2001683"/>
            <a:ext cx="5127009" cy="9334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1BF0ABB-AEA3-E049-BB80-FA2C3F66ED3F}"/>
              </a:ext>
            </a:extLst>
          </p:cNvPr>
          <p:cNvSpPr txBox="1"/>
          <p:nvPr/>
        </p:nvSpPr>
        <p:spPr>
          <a:xfrm>
            <a:off x="9476472" y="6631962"/>
            <a:ext cx="28103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Kapusta</a:t>
            </a:r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PRD, 1991]</a:t>
            </a:r>
          </a:p>
          <a:p>
            <a:pPr algn="r"/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[Baier et al., Z. </a:t>
            </a:r>
            <a:r>
              <a:rPr lang="en-US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Physik</a:t>
            </a:r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C, 1992]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185E085-D102-A445-B326-A20A697244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3676" y="3945715"/>
            <a:ext cx="9710247" cy="1111624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5E72A43A-D8A5-DA48-A4EC-05EF1D875A96}"/>
              </a:ext>
            </a:extLst>
          </p:cNvPr>
          <p:cNvGrpSpPr/>
          <p:nvPr/>
        </p:nvGrpSpPr>
        <p:grpSpPr>
          <a:xfrm>
            <a:off x="3378879" y="4106619"/>
            <a:ext cx="7370522" cy="683956"/>
            <a:chOff x="79851" y="4621433"/>
            <a:chExt cx="7370522" cy="68395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FD591612-7717-D640-A019-52344D6E7B53}"/>
                    </a:ext>
                  </a:extLst>
                </p:cNvPr>
                <p:cNvSpPr txBox="1"/>
                <p:nvPr/>
              </p:nvSpPr>
              <p:spPr>
                <a:xfrm>
                  <a:off x="79851" y="4656219"/>
                  <a:ext cx="646332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✗</m:t>
                        </m:r>
                      </m:oMath>
                    </m:oMathPara>
                  </a14:m>
                  <a:endParaRPr lang="en-US" sz="32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FD591612-7717-D640-A019-52344D6E7B5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851" y="4656219"/>
                  <a:ext cx="646332" cy="584775"/>
                </a:xfrm>
                <a:prstGeom prst="rect">
                  <a:avLst/>
                </a:prstGeom>
                <a:blipFill>
                  <a:blip r:embed="rId4"/>
                  <a:stretch>
                    <a:fillRect l="-1923" r="-3846" b="-1276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840AC0D6-396B-5640-8571-0E5C53DDCD33}"/>
                    </a:ext>
                  </a:extLst>
                </p:cNvPr>
                <p:cNvSpPr txBox="1"/>
                <p:nvPr/>
              </p:nvSpPr>
              <p:spPr>
                <a:xfrm>
                  <a:off x="3338829" y="4621433"/>
                  <a:ext cx="646331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600" b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✓</m:t>
                        </m:r>
                      </m:oMath>
                    </m:oMathPara>
                  </a14:m>
                  <a:endParaRPr lang="en-US" sz="36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840AC0D6-396B-5640-8571-0E5C53DDCD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38829" y="4621433"/>
                  <a:ext cx="646331" cy="646331"/>
                </a:xfrm>
                <a:prstGeom prst="rect">
                  <a:avLst/>
                </a:prstGeom>
                <a:blipFill>
                  <a:blip r:embed="rId5"/>
                  <a:stretch>
                    <a:fillRect l="-1923" r="-1923" b="-1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5DDD4C4E-04B5-FA49-80D9-E8F05D869014}"/>
                    </a:ext>
                  </a:extLst>
                </p:cNvPr>
                <p:cNvSpPr txBox="1"/>
                <p:nvPr/>
              </p:nvSpPr>
              <p:spPr>
                <a:xfrm>
                  <a:off x="6804042" y="4659058"/>
                  <a:ext cx="646331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600" b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✓</m:t>
                        </m:r>
                      </m:oMath>
                    </m:oMathPara>
                  </a14:m>
                  <a:endParaRPr lang="en-US" sz="3600" b="1" dirty="0">
                    <a:solidFill>
                      <a:schemeClr val="accent1">
                        <a:lumMod val="7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5DDD4C4E-04B5-FA49-80D9-E8F05D8690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04042" y="4659058"/>
                  <a:ext cx="646331" cy="646331"/>
                </a:xfrm>
                <a:prstGeom prst="rect">
                  <a:avLst/>
                </a:prstGeom>
                <a:blipFill>
                  <a:blip r:embed="rId6"/>
                  <a:stretch>
                    <a:fillRect l="-3846" r="-1923" b="-192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0E52930-7A5F-7541-97E4-55B15D0324F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3801118" y="5168971"/>
            <a:ext cx="6430338" cy="1643747"/>
          </a:xfrm>
          <a:prstGeom prst="rect">
            <a:avLst/>
          </a:prstGeom>
        </p:spPr>
      </p:pic>
      <p:grpSp>
        <p:nvGrpSpPr>
          <p:cNvPr id="24" name="Group 23">
            <a:extLst>
              <a:ext uri="{FF2B5EF4-FFF2-40B4-BE49-F238E27FC236}">
                <a16:creationId xmlns:a16="http://schemas.microsoft.com/office/drawing/2014/main" id="{F4257476-5AD0-8341-A73D-876472A35804}"/>
              </a:ext>
            </a:extLst>
          </p:cNvPr>
          <p:cNvGrpSpPr/>
          <p:nvPr/>
        </p:nvGrpSpPr>
        <p:grpSpPr>
          <a:xfrm>
            <a:off x="3037501" y="3940671"/>
            <a:ext cx="7742595" cy="1154753"/>
            <a:chOff x="1230324" y="4185724"/>
            <a:chExt cx="7742595" cy="1154753"/>
          </a:xfrm>
        </p:grpSpPr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824C5B12-CE03-4749-B8C9-F9E80DB30B4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7875639" y="4243197"/>
              <a:ext cx="1097280" cy="109728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C82F8AB-25DB-B249-9CCF-B7EFE6A07861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508117" y="4233885"/>
              <a:ext cx="1097280" cy="109728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CCD8436-B9F8-B54D-91A0-05BD246D3BB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230324" y="4185724"/>
              <a:ext cx="1097280" cy="1097280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chemeClr val="tx1">
                  <a:lumMod val="50000"/>
                  <a:lumOff val="50000"/>
                </a:schemeClr>
              </a:solidFill>
              <a:prstDash val="lgDash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056340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A529A9-FBE0-BD4B-9B70-490DE4050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273" y="738594"/>
            <a:ext cx="9575800" cy="6072188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approximate result is given by</a:t>
            </a:r>
          </a:p>
          <a:p>
            <a:pPr marL="0" indent="0">
              <a:lnSpc>
                <a:spcPct val="250000"/>
              </a:lnSpc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important corrections from bremsstrahlung and inelastic pair annihilation</a:t>
            </a:r>
          </a:p>
          <a:p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46323-22D7-B846-8869-53948D22C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fld id="{E16E9A99-56B1-6247-8044-C72FFF1A4B99}" type="datetime1">
              <a:rPr lang="en-US" altLang="en-US" smtClean="0"/>
              <a:t>12/4/24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704A69-D67B-5E48-9ED2-6C7919C64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LFQCD Seminar</a:t>
            </a:r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01F9A-9113-EF45-BC27-F0B7EF4F1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490E37-11E0-4840-A2FF-65AFD5A40866}" type="slidenum">
              <a:rPr lang="en-US" altLang="en-US" smtClean="0"/>
              <a:pPr>
                <a:defRPr/>
              </a:pPr>
              <a:t>9</a:t>
            </a:fld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368553B-2CAA-4B4F-9EC2-C8E9E31620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154798" y="1575666"/>
            <a:ext cx="5127009" cy="8116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F3D277-97FE-6C42-B291-E49A5D9F3DB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154798" y="3569254"/>
            <a:ext cx="7508004" cy="1340715"/>
          </a:xfrm>
          <a:prstGeom prst="rect">
            <a:avLst/>
          </a:prstGeom>
          <a:effectLst/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BB25B42-E97F-F340-9BA7-1731AA9D2146}"/>
              </a:ext>
            </a:extLst>
          </p:cNvPr>
          <p:cNvSpPr txBox="1"/>
          <p:nvPr/>
        </p:nvSpPr>
        <p:spPr>
          <a:xfrm>
            <a:off x="9810810" y="6264610"/>
            <a:ext cx="25776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[Arnold et al., JHEP, 2001]</a:t>
            </a:r>
          </a:p>
          <a:p>
            <a:pPr algn="r"/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16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Ghiglieri</a:t>
            </a:r>
            <a:r>
              <a:rPr lang="en-US" sz="1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al., JHEP, 2013]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B99F41EF-140C-4F01-B1D8-D4FD36EC1707}"/>
              </a:ext>
            </a:extLst>
          </p:cNvPr>
          <p:cNvSpPr/>
          <p:nvPr/>
        </p:nvSpPr>
        <p:spPr>
          <a:xfrm>
            <a:off x="8819188" y="5625581"/>
            <a:ext cx="36872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solidFill>
                  <a:srgbClr val="F9000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Corrections are ~ 100% </a:t>
            </a:r>
          </a:p>
        </p:txBody>
      </p:sp>
    </p:spTree>
    <p:extLst>
      <p:ext uri="{BB962C8B-B14F-4D97-AF65-F5344CB8AC3E}">
        <p14:creationId xmlns:p14="http://schemas.microsoft.com/office/powerpoint/2010/main" val="2438244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WQ0ZGZiZDBjOGMzYmE3MzYxZWRlMGJhZTgyM2NjMzYifQ==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{3B59D8C6-7B63-8345-B334-ECEDA80A1F2E}tf10001119</Template>
  <TotalTime>2823</TotalTime>
  <Words>1009</Words>
  <Application>Microsoft Macintosh PowerPoint</Application>
  <PresentationFormat>Custom</PresentationFormat>
  <Paragraphs>233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Calibri Light</vt:lpstr>
      <vt:lpstr>Cambria Math</vt:lpstr>
      <vt:lpstr>Times New Roman</vt:lpstr>
      <vt:lpstr>Office Theme</vt:lpstr>
      <vt:lpstr>The role of thermal photons in a magnetized plasma  and their significance in heavy ion collisions </vt:lpstr>
      <vt:lpstr>Magnetized plasmas</vt:lpstr>
      <vt:lpstr>Magnetic field in Heavy-ion collisions</vt:lpstr>
      <vt:lpstr>Magnetic field in HIC</vt:lpstr>
      <vt:lpstr>Photons in HIC</vt:lpstr>
      <vt:lpstr>Photon v2 puzzle</vt:lpstr>
      <vt:lpstr>Photon sources in HIC</vt:lpstr>
      <vt:lpstr>Thermal photons</vt:lpstr>
      <vt:lpstr>PowerPoint Presentation</vt:lpstr>
      <vt:lpstr>Photons from magnetized plasma</vt:lpstr>
      <vt:lpstr>Photon thermal rate</vt:lpstr>
      <vt:lpstr>PowerPoint Presentation</vt:lpstr>
      <vt:lpstr>Physics processes</vt:lpstr>
      <vt:lpstr>Angular dependence: small k_T</vt:lpstr>
      <vt:lpstr>Angular dependence: large k_T</vt:lpstr>
      <vt:lpstr>Quantization @ small k_T </vt:lpstr>
      <vt:lpstr>Nonzero elliptic “flow” (v_2)</vt:lpstr>
      <vt:lpstr>Photon v_(4 ) and〖 v〗_6</vt:lpstr>
      <vt:lpstr>Finite chemical potential</vt:lpstr>
      <vt:lpstr>Polarization decomposition</vt:lpstr>
      <vt:lpstr>𝛍≠0</vt:lpstr>
      <vt:lpstr>𝛍5≠0</vt:lpstr>
      <vt:lpstr>𝛍, 𝛍5 ≠0</vt:lpstr>
      <vt:lpstr>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spin</dc:creator>
  <cp:lastModifiedBy>xinyang wang</cp:lastModifiedBy>
  <cp:revision>2355</cp:revision>
  <cp:lastPrinted>2020-08-18T15:19:00Z</cp:lastPrinted>
  <dcterms:created xsi:type="dcterms:W3CDTF">2016-12-01T15:38:00Z</dcterms:created>
  <dcterms:modified xsi:type="dcterms:W3CDTF">2024-12-04T12:40:18Z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32DEBC51146D48A2A31E0AF1C49DF337_12</vt:lpwstr>
  </property>
  <property fmtid="{D5CDD505-2E9C-101B-9397-08002B2CF9AE}" pid="3" name="KSOProductBuildVer">
    <vt:lpwstr>2052-12.1.0.18276</vt:lpwstr>
  </property>
</Properties>
</file>